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9" r:id="rId3"/>
    <p:sldId id="260" r:id="rId4"/>
    <p:sldId id="261" r:id="rId5"/>
  </p:sldIdLst>
  <p:sldSz cx="18288000" cy="10287000"/>
  <p:notesSz cx="6858000" cy="9144000"/>
  <p:embeddedFontLst>
    <p:embeddedFont>
      <p:font typeface="Arvo" panose="020B0604020202020204" charset="0"/>
      <p:regular r:id="rId6"/>
    </p:embeddedFont>
    <p:embeddedFont>
      <p:font typeface="Calibri" panose="020F0502020204030204" pitchFamily="34" charset="0"/>
      <p:regular r:id="rId7"/>
      <p:bold r:id="rId8"/>
      <p:italic r:id="rId9"/>
      <p:boldItalic r:id="rId10"/>
    </p:embeddedFont>
    <p:embeddedFont>
      <p:font typeface="Oswald Bold" panose="020B0604020202020204" charset="0"/>
      <p:regular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23987" y="5524499"/>
            <a:ext cx="529603" cy="401186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0744200" y="3162300"/>
            <a:ext cx="5896841" cy="1447800"/>
            <a:chOff x="0" y="9525"/>
            <a:chExt cx="7862455" cy="4452373"/>
          </a:xfrm>
        </p:grpSpPr>
        <p:sp>
          <p:nvSpPr>
            <p:cNvPr id="6" name="TextBox 6"/>
            <p:cNvSpPr txBox="1"/>
            <p:nvPr/>
          </p:nvSpPr>
          <p:spPr>
            <a:xfrm>
              <a:off x="0" y="9525"/>
              <a:ext cx="7862454" cy="16477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188"/>
                </a:lnSpc>
              </a:pPr>
              <a:r>
                <a:rPr lang="en-US" sz="8490" spc="424" dirty="0">
                  <a:solidFill>
                    <a:srgbClr val="FF5722"/>
                  </a:solidFill>
                  <a:latin typeface="Oswald Bold"/>
                </a:rPr>
                <a:t>ENCUESTA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830186"/>
              <a:ext cx="7862455" cy="631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62"/>
                </a:lnSpc>
              </a:pPr>
              <a:endParaRPr lang="en-US" sz="2830" dirty="0">
                <a:solidFill>
                  <a:srgbClr val="121435"/>
                </a:solidFill>
                <a:latin typeface="Arvo"/>
              </a:endParaRPr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45E4B708-6B6B-422F-BD8E-C31944FF8258}"/>
              </a:ext>
            </a:extLst>
          </p:cNvPr>
          <p:cNvSpPr txBox="1"/>
          <p:nvPr/>
        </p:nvSpPr>
        <p:spPr>
          <a:xfrm>
            <a:off x="3048000" y="6177755"/>
            <a:ext cx="13792200" cy="2705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8490" spc="424" dirty="0">
                <a:solidFill>
                  <a:srgbClr val="FF5722"/>
                </a:solidFill>
                <a:latin typeface="Oswald Bold"/>
              </a:rPr>
              <a:t>¿Cómo subir una tarea en la plataforma </a:t>
            </a:r>
            <a:r>
              <a:rPr lang="es-MX" sz="8490" spc="424" dirty="0" err="1">
                <a:solidFill>
                  <a:srgbClr val="FF5722"/>
                </a:solidFill>
                <a:latin typeface="Oswald Bold"/>
              </a:rPr>
              <a:t>School</a:t>
            </a:r>
            <a:r>
              <a:rPr lang="es-MX" sz="8490" spc="424" dirty="0">
                <a:solidFill>
                  <a:srgbClr val="FF5722"/>
                </a:solidFill>
                <a:latin typeface="Oswald Bold"/>
              </a:rPr>
              <a:t>-Bi?</a:t>
            </a:r>
            <a:endParaRPr lang="es-MX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8F87B09-93FF-4B26-A33A-B53D0031A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527351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4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400000">
            <a:off x="8920352" y="-3550768"/>
            <a:ext cx="529603" cy="763691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400000">
            <a:off x="8920352" y="6213845"/>
            <a:ext cx="529603" cy="763691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E49250E-F83B-4B5D-BD49-20CCCEAA78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71" t="9957" r="25087" b="17415"/>
          <a:stretch/>
        </p:blipFill>
        <p:spPr>
          <a:xfrm>
            <a:off x="13106400" y="6057899"/>
            <a:ext cx="4005181" cy="316230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9A6F2CD-6FD1-4A10-9292-BD589B7187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388" r="1279" b="4792"/>
          <a:stretch/>
        </p:blipFill>
        <p:spPr>
          <a:xfrm>
            <a:off x="5638800" y="1714500"/>
            <a:ext cx="7467600" cy="369425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763C338-7382-4077-84C0-D109325053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67" t="6666" r="50000" b="31852"/>
          <a:stretch/>
        </p:blipFill>
        <p:spPr>
          <a:xfrm>
            <a:off x="838200" y="6057899"/>
            <a:ext cx="3962400" cy="3162301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BB3ED2E-D24D-45CB-AEF8-B89AB2F3229D}"/>
              </a:ext>
            </a:extLst>
          </p:cNvPr>
          <p:cNvSpPr txBox="1"/>
          <p:nvPr/>
        </p:nvSpPr>
        <p:spPr>
          <a:xfrm>
            <a:off x="5257800" y="759043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</a:rPr>
              <a:t>1. Ingresar a la página del colegio y dar </a:t>
            </a:r>
            <a:r>
              <a:rPr lang="es-MX" sz="2400" dirty="0" err="1">
                <a:solidFill>
                  <a:schemeClr val="bg1"/>
                </a:solidFill>
              </a:rPr>
              <a:t>click</a:t>
            </a:r>
            <a:r>
              <a:rPr lang="es-MX" sz="2400" dirty="0">
                <a:solidFill>
                  <a:schemeClr val="bg1"/>
                </a:solidFill>
              </a:rPr>
              <a:t> en </a:t>
            </a:r>
            <a:r>
              <a:rPr lang="es-MX" sz="2400" dirty="0" err="1">
                <a:solidFill>
                  <a:schemeClr val="bg1"/>
                </a:solidFill>
              </a:rPr>
              <a:t>O´farrill</a:t>
            </a:r>
            <a:r>
              <a:rPr lang="es-MX" sz="2400" dirty="0">
                <a:solidFill>
                  <a:schemeClr val="bg1"/>
                </a:solidFill>
              </a:rPr>
              <a:t> Online</a:t>
            </a:r>
          </a:p>
        </p:txBody>
      </p: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B4D902EE-A5EF-4D94-9384-B117D9058AC0}"/>
              </a:ext>
            </a:extLst>
          </p:cNvPr>
          <p:cNvCxnSpPr/>
          <p:nvPr/>
        </p:nvCxnSpPr>
        <p:spPr>
          <a:xfrm flipH="1">
            <a:off x="11734800" y="1333500"/>
            <a:ext cx="990600" cy="762000"/>
          </a:xfrm>
          <a:prstGeom prst="straightConnector1">
            <a:avLst/>
          </a:prstGeom>
          <a:ln w="25400" cmpd="sng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C38E2C5-D0B4-49ED-9D46-9D0824963447}"/>
              </a:ext>
            </a:extLst>
          </p:cNvPr>
          <p:cNvSpPr txBox="1"/>
          <p:nvPr/>
        </p:nvSpPr>
        <p:spPr>
          <a:xfrm>
            <a:off x="5638800" y="6972300"/>
            <a:ext cx="662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</a:rPr>
              <a:t>2. Dar </a:t>
            </a:r>
            <a:r>
              <a:rPr lang="es-MX" sz="2400" dirty="0" err="1">
                <a:solidFill>
                  <a:schemeClr val="bg1"/>
                </a:solidFill>
              </a:rPr>
              <a:t>click</a:t>
            </a:r>
            <a:r>
              <a:rPr lang="es-MX" sz="2400" dirty="0">
                <a:solidFill>
                  <a:schemeClr val="bg1"/>
                </a:solidFill>
              </a:rPr>
              <a:t> en entrar en la sección plataforma Kinder y Primaria. Posteriormente teclear usuario y contraseña.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4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400000">
            <a:off x="8920352" y="-3550768"/>
            <a:ext cx="529603" cy="763691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400000">
            <a:off x="8920352" y="6213845"/>
            <a:ext cx="529603" cy="763691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2F74AB3-976A-42AD-BD35-043571DC54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97" b="4601"/>
          <a:stretch/>
        </p:blipFill>
        <p:spPr>
          <a:xfrm>
            <a:off x="381000" y="6242757"/>
            <a:ext cx="6051665" cy="29718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80B8F41-E5C2-4781-8000-4B39539860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759" b="5296"/>
          <a:stretch/>
        </p:blipFill>
        <p:spPr>
          <a:xfrm>
            <a:off x="11582400" y="6242757"/>
            <a:ext cx="6147155" cy="297179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DDE00D5-6FE3-4738-A76C-7270FAAB47D4}"/>
              </a:ext>
            </a:extLst>
          </p:cNvPr>
          <p:cNvSpPr txBox="1"/>
          <p:nvPr/>
        </p:nvSpPr>
        <p:spPr>
          <a:xfrm>
            <a:off x="3886200" y="775914"/>
            <a:ext cx="960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</a:rPr>
              <a:t>3. Dar </a:t>
            </a:r>
            <a:r>
              <a:rPr lang="es-MX" sz="2400" dirty="0" err="1">
                <a:solidFill>
                  <a:schemeClr val="bg1"/>
                </a:solidFill>
              </a:rPr>
              <a:t>click</a:t>
            </a:r>
            <a:r>
              <a:rPr lang="es-MX" sz="2400" dirty="0">
                <a:solidFill>
                  <a:schemeClr val="bg1"/>
                </a:solidFill>
              </a:rPr>
              <a:t> en la opción de tareas de la barra de opciones de lado izquierdo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4EA04AC-41AD-4566-B2BD-021B549DD375}"/>
              </a:ext>
            </a:extLst>
          </p:cNvPr>
          <p:cNvSpPr txBox="1"/>
          <p:nvPr/>
        </p:nvSpPr>
        <p:spPr>
          <a:xfrm>
            <a:off x="6635807" y="6260476"/>
            <a:ext cx="4724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400" dirty="0">
                <a:solidFill>
                  <a:schemeClr val="bg1"/>
                </a:solidFill>
              </a:rPr>
              <a:t>4. Seleccionar la tarea dar </a:t>
            </a:r>
            <a:r>
              <a:rPr lang="es-MX" sz="2400" dirty="0" err="1">
                <a:solidFill>
                  <a:schemeClr val="bg1"/>
                </a:solidFill>
              </a:rPr>
              <a:t>click</a:t>
            </a:r>
            <a:r>
              <a:rPr lang="es-MX" sz="2400" dirty="0">
                <a:solidFill>
                  <a:schemeClr val="bg1"/>
                </a:solidFill>
              </a:rPr>
              <a:t> en enviar tarea.</a:t>
            </a:r>
          </a:p>
          <a:p>
            <a:pPr algn="just"/>
            <a:endParaRPr lang="es-MX" sz="2400" dirty="0">
              <a:solidFill>
                <a:schemeClr val="bg1"/>
              </a:solidFill>
            </a:endParaRPr>
          </a:p>
          <a:p>
            <a:pPr algn="just"/>
            <a:r>
              <a:rPr lang="es-MX" sz="2400" dirty="0">
                <a:solidFill>
                  <a:schemeClr val="bg1"/>
                </a:solidFill>
              </a:rPr>
              <a:t>5. Seleccionar el documento a enviar y arrástralo al siguiente cuadro .</a:t>
            </a:r>
          </a:p>
          <a:p>
            <a:pPr algn="just"/>
            <a:endParaRPr lang="es-MX" sz="2400" dirty="0">
              <a:solidFill>
                <a:schemeClr val="bg1"/>
              </a:solidFill>
            </a:endParaRPr>
          </a:p>
          <a:p>
            <a:pPr algn="just"/>
            <a:r>
              <a:rPr lang="es-MX" sz="2400" dirty="0">
                <a:solidFill>
                  <a:schemeClr val="bg1"/>
                </a:solidFill>
              </a:rPr>
              <a:t>El profesor recibirá la tarea 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28A40521-2564-470E-A414-345594B46AC1}"/>
              </a:ext>
            </a:extLst>
          </p:cNvPr>
          <p:cNvSpPr/>
          <p:nvPr/>
        </p:nvSpPr>
        <p:spPr>
          <a:xfrm>
            <a:off x="1676400" y="6515100"/>
            <a:ext cx="5334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27DF6C3-C0E3-4895-8D3D-60997F54CC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519" r="28895" b="5050"/>
          <a:stretch/>
        </p:blipFill>
        <p:spPr>
          <a:xfrm>
            <a:off x="5834402" y="1482037"/>
            <a:ext cx="6432665" cy="4398325"/>
          </a:xfrm>
          <a:prstGeom prst="rect">
            <a:avLst/>
          </a:prstGeom>
        </p:spPr>
      </p:pic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842FF0BB-32BF-443B-A1E1-CECC8FC11143}"/>
              </a:ext>
            </a:extLst>
          </p:cNvPr>
          <p:cNvSpPr/>
          <p:nvPr/>
        </p:nvSpPr>
        <p:spPr>
          <a:xfrm>
            <a:off x="5061897" y="3717571"/>
            <a:ext cx="609600" cy="65334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83990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4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400000">
            <a:off x="8920352" y="-3550768"/>
            <a:ext cx="529603" cy="763691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5400000">
            <a:off x="8920352" y="6213845"/>
            <a:ext cx="529603" cy="7636912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8651C224-6245-4261-8A08-E9235E566D35}"/>
              </a:ext>
            </a:extLst>
          </p:cNvPr>
          <p:cNvSpPr/>
          <p:nvPr/>
        </p:nvSpPr>
        <p:spPr>
          <a:xfrm>
            <a:off x="1143000" y="995362"/>
            <a:ext cx="1398889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>
                <a:solidFill>
                  <a:schemeClr val="bg1"/>
                </a:solidFill>
              </a:rPr>
              <a:t>6. Las tareas se organizaran de la siguiente manera:</a:t>
            </a:r>
          </a:p>
          <a:p>
            <a:endParaRPr lang="es-MX" sz="2400" dirty="0">
              <a:solidFill>
                <a:schemeClr val="bg1"/>
              </a:solidFill>
            </a:endParaRPr>
          </a:p>
          <a:p>
            <a:r>
              <a:rPr lang="es-MX" sz="2400" dirty="0">
                <a:solidFill>
                  <a:schemeClr val="bg1"/>
                </a:solidFill>
              </a:rPr>
              <a:t>TAREAS EN AMARRILLO: Aquellas que ya fueron enviadas por parte del alumno, pero que aún no tienen Retroalimentación del profesor.</a:t>
            </a:r>
            <a:br>
              <a:rPr lang="es-MX" sz="2400" dirty="0">
                <a:solidFill>
                  <a:schemeClr val="bg1"/>
                </a:solidFill>
              </a:rPr>
            </a:br>
            <a:br>
              <a:rPr lang="es-MX" sz="2400" dirty="0">
                <a:solidFill>
                  <a:schemeClr val="bg1"/>
                </a:solidFill>
              </a:rPr>
            </a:br>
            <a:r>
              <a:rPr lang="es-MX" sz="2400" dirty="0">
                <a:solidFill>
                  <a:schemeClr val="bg1"/>
                </a:solidFill>
              </a:rPr>
              <a:t>TAREAS EN VERDE: Aquellas que fueron enviadas por el alumno y ya recibieron retroalimentación del profesor.</a:t>
            </a:r>
          </a:p>
          <a:p>
            <a:r>
              <a:rPr lang="es-MX" sz="2400" dirty="0">
                <a:solidFill>
                  <a:schemeClr val="bg1"/>
                </a:solidFill>
              </a:rPr>
              <a:t> </a:t>
            </a:r>
          </a:p>
          <a:p>
            <a:r>
              <a:rPr lang="es-MX" sz="2400" dirty="0">
                <a:solidFill>
                  <a:schemeClr val="bg1"/>
                </a:solidFill>
              </a:rPr>
              <a:t>TAREAS EN AZUL: Aquellas tareas que aún no envía el alumno y por  consiguiente no tienen retroalimentación</a:t>
            </a:r>
          </a:p>
          <a:p>
            <a:r>
              <a:rPr lang="es-MX" sz="2400" dirty="0">
                <a:solidFill>
                  <a:schemeClr val="bg1"/>
                </a:solidFill>
              </a:rPr>
              <a:t> </a:t>
            </a:r>
          </a:p>
          <a:p>
            <a:r>
              <a:rPr lang="es-MX" sz="2400" dirty="0">
                <a:solidFill>
                  <a:schemeClr val="bg1"/>
                </a:solidFill>
              </a:rPr>
              <a:t>Las tareas están ordenadas con base a la fecha de publicación de las mismas, es decir, de la más nueva a la más vieja con base a como las publican. </a:t>
            </a:r>
          </a:p>
        </p:txBody>
      </p:sp>
      <p:pic>
        <p:nvPicPr>
          <p:cNvPr id="1026" name="Imagen 1" descr="image001">
            <a:extLst>
              <a:ext uri="{FF2B5EF4-FFF2-40B4-BE49-F238E27FC236}">
                <a16:creationId xmlns:a16="http://schemas.microsoft.com/office/drawing/2014/main" id="{76DEA6AD-090E-412B-B037-7B8E2E956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613218"/>
            <a:ext cx="8689939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90764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</TotalTime>
  <Words>127</Words>
  <Application>Microsoft Office PowerPoint</Application>
  <PresentationFormat>Personalizado</PresentationFormat>
  <Paragraphs>17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9" baseType="lpstr">
      <vt:lpstr>Arvo</vt:lpstr>
      <vt:lpstr>Oswald Bold</vt:lpstr>
      <vt:lpstr>Calibri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Effective Marketing</dc:title>
  <dc:creator>Ricardo</dc:creator>
  <cp:lastModifiedBy>Ricardo</cp:lastModifiedBy>
  <cp:revision>18</cp:revision>
  <dcterms:created xsi:type="dcterms:W3CDTF">2006-08-16T00:00:00Z</dcterms:created>
  <dcterms:modified xsi:type="dcterms:W3CDTF">2020-05-13T14:48:06Z</dcterms:modified>
  <dc:identifier>DAD5btgJj3I</dc:identifier>
</cp:coreProperties>
</file>