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2" r:id="rId4"/>
    <p:sldId id="259" r:id="rId5"/>
    <p:sldId id="261" r:id="rId6"/>
    <p:sldId id="265" r:id="rId7"/>
    <p:sldId id="273" r:id="rId8"/>
    <p:sldId id="267" r:id="rId9"/>
    <p:sldId id="274" r:id="rId10"/>
    <p:sldId id="269" r:id="rId11"/>
    <p:sldId id="275" r:id="rId12"/>
    <p:sldId id="271" r:id="rId13"/>
    <p:sldId id="276" r:id="rId14"/>
    <p:sldId id="266" r:id="rId15"/>
    <p:sldId id="277" r:id="rId16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-504" y="-1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BCAF1-DB24-4A7D-89EB-686C6622A2F9}" type="datetimeFigureOut">
              <a:rPr lang="es-MX" smtClean="0"/>
              <a:t>2/20/23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2513F-B7CF-4246-AAF0-A60B0C96DA9C}" type="slidenum">
              <a:rPr lang="es-MX" smtClean="0"/>
              <a:t>‹Nr.›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81363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BCAF1-DB24-4A7D-89EB-686C6622A2F9}" type="datetimeFigureOut">
              <a:rPr lang="es-MX" smtClean="0"/>
              <a:t>2/20/23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2513F-B7CF-4246-AAF0-A60B0C96DA9C}" type="slidenum">
              <a:rPr lang="es-MX" smtClean="0"/>
              <a:t>‹Nr.›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14197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BCAF1-DB24-4A7D-89EB-686C6622A2F9}" type="datetimeFigureOut">
              <a:rPr lang="es-MX" smtClean="0"/>
              <a:t>2/20/23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2513F-B7CF-4246-AAF0-A60B0C96DA9C}" type="slidenum">
              <a:rPr lang="es-MX" smtClean="0"/>
              <a:t>‹Nr.›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25997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BCAF1-DB24-4A7D-89EB-686C6622A2F9}" type="datetimeFigureOut">
              <a:rPr lang="es-MX" smtClean="0"/>
              <a:t>2/20/23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2513F-B7CF-4246-AAF0-A60B0C96DA9C}" type="slidenum">
              <a:rPr lang="es-MX" smtClean="0"/>
              <a:t>‹Nr.›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46859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BCAF1-DB24-4A7D-89EB-686C6622A2F9}" type="datetimeFigureOut">
              <a:rPr lang="es-MX" smtClean="0"/>
              <a:t>2/20/23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2513F-B7CF-4246-AAF0-A60B0C96DA9C}" type="slidenum">
              <a:rPr lang="es-MX" smtClean="0"/>
              <a:t>‹Nr.›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46254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BCAF1-DB24-4A7D-89EB-686C6622A2F9}" type="datetimeFigureOut">
              <a:rPr lang="es-MX" smtClean="0"/>
              <a:t>2/20/23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2513F-B7CF-4246-AAF0-A60B0C96DA9C}" type="slidenum">
              <a:rPr lang="es-MX" smtClean="0"/>
              <a:t>‹Nr.›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14570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BCAF1-DB24-4A7D-89EB-686C6622A2F9}" type="datetimeFigureOut">
              <a:rPr lang="es-MX" smtClean="0"/>
              <a:t>2/20/23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2513F-B7CF-4246-AAF0-A60B0C96DA9C}" type="slidenum">
              <a:rPr lang="es-MX" smtClean="0"/>
              <a:t>‹Nr.›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45996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BCAF1-DB24-4A7D-89EB-686C6622A2F9}" type="datetimeFigureOut">
              <a:rPr lang="es-MX" smtClean="0"/>
              <a:t>2/20/23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2513F-B7CF-4246-AAF0-A60B0C96DA9C}" type="slidenum">
              <a:rPr lang="es-MX" smtClean="0"/>
              <a:t>‹Nr.›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76201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BCAF1-DB24-4A7D-89EB-686C6622A2F9}" type="datetimeFigureOut">
              <a:rPr lang="es-MX" smtClean="0"/>
              <a:t>2/20/23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2513F-B7CF-4246-AAF0-A60B0C96DA9C}" type="slidenum">
              <a:rPr lang="es-MX" smtClean="0"/>
              <a:t>‹Nr.›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45550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BCAF1-DB24-4A7D-89EB-686C6622A2F9}" type="datetimeFigureOut">
              <a:rPr lang="es-MX" smtClean="0"/>
              <a:t>2/20/23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2513F-B7CF-4246-AAF0-A60B0C96DA9C}" type="slidenum">
              <a:rPr lang="es-MX" smtClean="0"/>
              <a:t>‹Nr.›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2726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BCAF1-DB24-4A7D-89EB-686C6622A2F9}" type="datetimeFigureOut">
              <a:rPr lang="es-MX" smtClean="0"/>
              <a:t>2/20/23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2513F-B7CF-4246-AAF0-A60B0C96DA9C}" type="slidenum">
              <a:rPr lang="es-MX" smtClean="0"/>
              <a:t>‹Nr.›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03529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9BCAF1-DB24-4A7D-89EB-686C6622A2F9}" type="datetimeFigureOut">
              <a:rPr lang="es-MX" smtClean="0"/>
              <a:t>2/20/23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2513F-B7CF-4246-AAF0-A60B0C96DA9C}" type="slidenum">
              <a:rPr lang="es-MX" smtClean="0"/>
              <a:t>‹Nr.›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29765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g"/><Relationship Id="rId3" Type="http://schemas.openxmlformats.org/officeDocument/2006/relationships/image" Target="../media/image2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g"/><Relationship Id="rId3" Type="http://schemas.openxmlformats.org/officeDocument/2006/relationships/image" Target="../media/image5.jp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4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Relationship Id="rId3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Relationship Id="rId3" Type="http://schemas.openxmlformats.org/officeDocument/2006/relationships/image" Target="../media/image2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>
                <a:solidFill>
                  <a:schemeClr val="accent6">
                    <a:lumMod val="50000"/>
                  </a:schemeClr>
                </a:solidFill>
                <a:latin typeface="Berlin Sans FB" panose="020E0602020502020306" pitchFamily="34" charset="0"/>
              </a:rPr>
              <a:t>COLEGIO O´FARRILL S.C.</a:t>
            </a:r>
            <a:r>
              <a:rPr lang="es-MX" dirty="0" smtClean="0">
                <a:latin typeface="Berlin Sans FB" panose="020E0602020502020306" pitchFamily="34" charset="0"/>
              </a:rPr>
              <a:t/>
            </a:r>
            <a:br>
              <a:rPr lang="es-MX" dirty="0" smtClean="0">
                <a:latin typeface="Berlin Sans FB" panose="020E0602020502020306" pitchFamily="34" charset="0"/>
              </a:rPr>
            </a:br>
            <a:r>
              <a:rPr lang="es-MX" dirty="0" smtClean="0">
                <a:solidFill>
                  <a:schemeClr val="accent6">
                    <a:lumMod val="75000"/>
                  </a:schemeClr>
                </a:solidFill>
                <a:latin typeface="Berlin Sans FB" panose="020E0602020502020306" pitchFamily="34" charset="0"/>
              </a:rPr>
              <a:t>Escuela para </a:t>
            </a:r>
            <a:r>
              <a:rPr lang="es-MX" dirty="0" smtClean="0">
                <a:solidFill>
                  <a:schemeClr val="accent6">
                    <a:lumMod val="75000"/>
                  </a:schemeClr>
                </a:solidFill>
                <a:latin typeface="Berlin Sans FB" panose="020E0602020502020306" pitchFamily="34" charset="0"/>
              </a:rPr>
              <a:t>Padres</a:t>
            </a:r>
            <a:endParaRPr lang="es-MX" dirty="0">
              <a:solidFill>
                <a:schemeClr val="accent6">
                  <a:lumMod val="75000"/>
                </a:schemeClr>
              </a:solidFill>
              <a:latin typeface="Berlin Sans FB" panose="020E0602020502020306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08090" y="2682082"/>
            <a:ext cx="9144000" cy="1655762"/>
          </a:xfrm>
        </p:spPr>
        <p:txBody>
          <a:bodyPr>
            <a:normAutofit/>
          </a:bodyPr>
          <a:lstStyle/>
          <a:p>
            <a:endParaRPr lang="es-MX" sz="3600" dirty="0" smtClean="0">
              <a:solidFill>
                <a:schemeClr val="accent4">
                  <a:lumMod val="75000"/>
                </a:schemeClr>
              </a:solidFill>
              <a:latin typeface="Berlin Sans FB" panose="020E0602020502020306" pitchFamily="34" charset="0"/>
            </a:endParaRPr>
          </a:p>
          <a:p>
            <a:r>
              <a:rPr lang="es-MX" sz="3600" dirty="0" smtClean="0">
                <a:solidFill>
                  <a:schemeClr val="accent4">
                    <a:lumMod val="75000"/>
                  </a:schemeClr>
                </a:solidFill>
                <a:latin typeface="Berlin Sans FB" panose="020E0602020502020306" pitchFamily="34" charset="0"/>
              </a:rPr>
              <a:t>“Estilos de crianza”</a:t>
            </a:r>
            <a:endParaRPr lang="es-MX" sz="3600" dirty="0">
              <a:solidFill>
                <a:schemeClr val="accent4">
                  <a:lumMod val="75000"/>
                </a:schemeClr>
              </a:solidFill>
              <a:latin typeface="Berlin Sans FB" panose="020E0602020502020306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9352166" y="4853388"/>
            <a:ext cx="28398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Freestyle Script" panose="030804020302050B0404" pitchFamily="66" charset="0"/>
              </a:rPr>
              <a:t>Por</a:t>
            </a:r>
            <a:r>
              <a:rPr lang="es-MX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Freestyle Script" panose="030804020302050B0404" pitchFamily="66" charset="0"/>
              </a:rPr>
              <a:t>: Miss Denisse Lesser  y  Miss  </a:t>
            </a:r>
            <a:r>
              <a:rPr lang="es-MX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Freestyle Script" panose="030804020302050B0404" pitchFamily="66" charset="0"/>
              </a:rPr>
              <a:t>Laura </a:t>
            </a:r>
            <a:r>
              <a:rPr lang="es-MX" dirty="0">
                <a:solidFill>
                  <a:schemeClr val="accent1">
                    <a:lumMod val="20000"/>
                    <a:lumOff val="80000"/>
                  </a:schemeClr>
                </a:solidFill>
                <a:latin typeface="Freestyle Script" panose="030804020302050B0404" pitchFamily="66" charset="0"/>
              </a:rPr>
              <a:t> </a:t>
            </a:r>
            <a:r>
              <a:rPr lang="es-MX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Freestyle Script" panose="030804020302050B0404" pitchFamily="66" charset="0"/>
              </a:rPr>
              <a:t>Gallo </a:t>
            </a:r>
          </a:p>
          <a:p>
            <a:endParaRPr lang="es-MX" dirty="0">
              <a:solidFill>
                <a:schemeClr val="accent1">
                  <a:lumMod val="20000"/>
                  <a:lumOff val="80000"/>
                </a:schemeClr>
              </a:solidFill>
              <a:latin typeface="Freestyle Script" panose="030804020302050B0404" pitchFamily="66" charset="0"/>
            </a:endParaRPr>
          </a:p>
          <a:p>
            <a:r>
              <a:rPr lang="es-MX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Freestyle Script" panose="030804020302050B0404" pitchFamily="66" charset="0"/>
              </a:rPr>
              <a:t>23 febrero 2023</a:t>
            </a:r>
            <a:endParaRPr lang="es-MX" dirty="0">
              <a:solidFill>
                <a:schemeClr val="accent1">
                  <a:lumMod val="20000"/>
                  <a:lumOff val="80000"/>
                </a:schemeClr>
              </a:solidFill>
              <a:latin typeface="Freestyle Script" panose="030804020302050B04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14449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800" y="2933732"/>
            <a:ext cx="3200400" cy="2135124"/>
          </a:xfr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758" y="0"/>
            <a:ext cx="12192000" cy="685800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58" y="1904806"/>
            <a:ext cx="4075153" cy="2718709"/>
          </a:xfrm>
          <a:prstGeom prst="rect">
            <a:avLst/>
          </a:prstGeom>
        </p:spPr>
      </p:pic>
      <p:cxnSp>
        <p:nvCxnSpPr>
          <p:cNvPr id="7" name="Conector recto 6"/>
          <p:cNvCxnSpPr/>
          <p:nvPr/>
        </p:nvCxnSpPr>
        <p:spPr>
          <a:xfrm>
            <a:off x="4481374" y="1242177"/>
            <a:ext cx="25758" cy="40439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uadroTexto 7"/>
          <p:cNvSpPr txBox="1"/>
          <p:nvPr/>
        </p:nvSpPr>
        <p:spPr>
          <a:xfrm>
            <a:off x="5043152" y="1985095"/>
            <a:ext cx="53060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>
                <a:solidFill>
                  <a:schemeClr val="accent5">
                    <a:lumMod val="50000"/>
                  </a:schemeClr>
                </a:solidFill>
              </a:rPr>
              <a:t>Dedican poco tiempo a estar con ellos y descargan la responsabilidad de la educación en otras figuras como los abuelos o los profesores.</a:t>
            </a:r>
            <a:endParaRPr lang="es-MX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4829570" y="3270207"/>
            <a:ext cx="5519678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2500" dirty="0" smtClean="0">
                <a:solidFill>
                  <a:schemeClr val="accent5">
                    <a:lumMod val="50000"/>
                  </a:schemeClr>
                </a:solidFill>
              </a:rPr>
              <a:t>Tienden a no exigir ni dar. No son amables ni firmes.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2500" dirty="0" smtClean="0">
                <a:solidFill>
                  <a:schemeClr val="accent5">
                    <a:lumMod val="50000"/>
                  </a:schemeClr>
                </a:solidFill>
              </a:rPr>
              <a:t>Actúan indiferentes lo cual genera un ambiente caótico.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MX" sz="2500" dirty="0" smtClean="0"/>
          </a:p>
        </p:txBody>
      </p:sp>
      <p:sp>
        <p:nvSpPr>
          <p:cNvPr id="10" name="CuadroTexto 9"/>
          <p:cNvSpPr txBox="1"/>
          <p:nvPr/>
        </p:nvSpPr>
        <p:spPr>
          <a:xfrm>
            <a:off x="4987643" y="1253981"/>
            <a:ext cx="58856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600" dirty="0" smtClean="0">
                <a:solidFill>
                  <a:schemeClr val="accent1">
                    <a:lumMod val="50000"/>
                  </a:schemeClr>
                </a:solidFill>
              </a:rPr>
              <a:t>Negligente</a:t>
            </a:r>
            <a:endParaRPr lang="es-MX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90642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708339" y="502276"/>
            <a:ext cx="2922368" cy="5078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600" dirty="0" smtClean="0">
                <a:solidFill>
                  <a:schemeClr val="accent1">
                    <a:lumMod val="50000"/>
                  </a:schemeClr>
                </a:solidFill>
              </a:rPr>
              <a:t> Caracteristicas de niños</a:t>
            </a:r>
          </a:p>
          <a:p>
            <a:endParaRPr lang="es-MX" sz="36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s-MX" sz="36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s-MX" sz="3600" dirty="0" smtClean="0">
                <a:solidFill>
                  <a:schemeClr val="accent1">
                    <a:lumMod val="50000"/>
                  </a:schemeClr>
                </a:solidFill>
              </a:rPr>
              <a:t>Negligentes</a:t>
            </a:r>
            <a:endParaRPr lang="es-MX" sz="3600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s-MX" sz="36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s-MX" sz="36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s-MX" sz="3600" dirty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</p:txBody>
      </p:sp>
      <p:cxnSp>
        <p:nvCxnSpPr>
          <p:cNvPr id="6" name="Conector recto 5"/>
          <p:cNvCxnSpPr/>
          <p:nvPr/>
        </p:nvCxnSpPr>
        <p:spPr>
          <a:xfrm>
            <a:off x="4262907" y="862885"/>
            <a:ext cx="25758" cy="40439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uadroTexto 7"/>
          <p:cNvSpPr txBox="1"/>
          <p:nvPr/>
        </p:nvSpPr>
        <p:spPr>
          <a:xfrm>
            <a:off x="4332941" y="1419411"/>
            <a:ext cx="7410823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500" dirty="0">
                <a:solidFill>
                  <a:schemeClr val="accent5">
                    <a:lumMod val="75000"/>
                  </a:schemeClr>
                </a:solidFill>
              </a:rPr>
              <a:t>Son impulsivos</a:t>
            </a:r>
            <a:r>
              <a:rPr lang="es-ES_tradnl" sz="2500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endParaRPr lang="es-ES_tradnl" sz="2500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s-ES_tradnl" sz="2500" dirty="0">
                <a:solidFill>
                  <a:schemeClr val="accent5">
                    <a:lumMod val="75000"/>
                  </a:schemeClr>
                </a:solidFill>
              </a:rPr>
              <a:t>No respetan las normas</a:t>
            </a:r>
            <a:r>
              <a:rPr lang="es-ES_tradnl" sz="2500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endParaRPr lang="es-ES_tradnl" sz="2500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s-ES_tradnl" sz="2500" dirty="0">
                <a:solidFill>
                  <a:schemeClr val="accent5">
                    <a:lumMod val="75000"/>
                  </a:schemeClr>
                </a:solidFill>
              </a:rPr>
              <a:t>Se ven involucrados en conflictos y discusiones</a:t>
            </a:r>
            <a:r>
              <a:rPr lang="es-ES_tradnl" sz="2500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endParaRPr lang="es-ES_tradnl" sz="2500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s-ES_tradnl" sz="2500" dirty="0">
                <a:solidFill>
                  <a:schemeClr val="accent5">
                    <a:lumMod val="75000"/>
                  </a:schemeClr>
                </a:solidFill>
              </a:rPr>
              <a:t>Tienen una baja autoestima y poca empatía</a:t>
            </a:r>
            <a:r>
              <a:rPr lang="es-ES_tradnl" sz="2500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endParaRPr lang="es-ES_tradnl" sz="2500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s-ES_tradnl" sz="2500" dirty="0">
                <a:solidFill>
                  <a:schemeClr val="accent5">
                    <a:lumMod val="75000"/>
                  </a:schemeClr>
                </a:solidFill>
              </a:rPr>
              <a:t>Presentan un bajo rendimiento académico.</a:t>
            </a:r>
            <a:endParaRPr lang="es-ES" sz="25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31947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6606" y="1825625"/>
            <a:ext cx="6958787" cy="4351338"/>
          </a:xfrm>
        </p:spPr>
      </p:pic>
      <p:pic>
        <p:nvPicPr>
          <p:cNvPr id="4" name="Marcador de contenido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2876"/>
            <a:ext cx="12169109" cy="6845124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312609" y="505322"/>
            <a:ext cx="58856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600" dirty="0" smtClean="0">
                <a:solidFill>
                  <a:schemeClr val="accent1">
                    <a:lumMod val="50000"/>
                  </a:schemeClr>
                </a:solidFill>
              </a:rPr>
              <a:t>Estilo de crianza</a:t>
            </a:r>
          </a:p>
          <a:p>
            <a:r>
              <a:rPr lang="es-MX" sz="3600" dirty="0" smtClean="0">
                <a:solidFill>
                  <a:schemeClr val="accent1">
                    <a:lumMod val="50000"/>
                  </a:schemeClr>
                </a:solidFill>
              </a:rPr>
              <a:t>Democrático</a:t>
            </a:r>
            <a:endParaRPr lang="es-MX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545" y="1690688"/>
            <a:ext cx="4514122" cy="2822686"/>
          </a:xfrm>
          <a:prstGeom prst="rect">
            <a:avLst/>
          </a:prstGeom>
        </p:spPr>
      </p:pic>
      <p:cxnSp>
        <p:nvCxnSpPr>
          <p:cNvPr id="8" name="Conector recto 7"/>
          <p:cNvCxnSpPr/>
          <p:nvPr/>
        </p:nvCxnSpPr>
        <p:spPr>
          <a:xfrm>
            <a:off x="5242684" y="859520"/>
            <a:ext cx="25758" cy="40439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uadroTexto 8"/>
          <p:cNvSpPr txBox="1"/>
          <p:nvPr/>
        </p:nvSpPr>
        <p:spPr>
          <a:xfrm>
            <a:off x="5506822" y="859520"/>
            <a:ext cx="53060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>
                <a:solidFill>
                  <a:schemeClr val="accent5">
                    <a:lumMod val="50000"/>
                  </a:schemeClr>
                </a:solidFill>
              </a:rPr>
              <a:t>Los padres  confían en si mismos y en las capacidades que tienen sus hijos para tomar decisiones </a:t>
            </a:r>
          </a:p>
          <a:p>
            <a:endParaRPr lang="es-MX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5550823" y="1782850"/>
            <a:ext cx="5519678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2500" dirty="0" smtClean="0">
                <a:solidFill>
                  <a:schemeClr val="accent5">
                    <a:lumMod val="50000"/>
                  </a:schemeClr>
                </a:solidFill>
              </a:rPr>
              <a:t>El </a:t>
            </a:r>
            <a:r>
              <a:rPr lang="es-MX" sz="2500" dirty="0" smtClean="0">
                <a:solidFill>
                  <a:schemeClr val="accent5">
                    <a:lumMod val="50000"/>
                  </a:schemeClr>
                </a:solidFill>
              </a:rPr>
              <a:t>liderazgo es por parte de los padres </a:t>
            </a:r>
            <a:r>
              <a:rPr lang="es-MX" sz="2500" dirty="0" smtClean="0">
                <a:solidFill>
                  <a:schemeClr val="accent5">
                    <a:lumMod val="50000"/>
                  </a:schemeClr>
                </a:solidFill>
              </a:rPr>
              <a:t>es amable y respetuoso.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2500" dirty="0" smtClean="0">
                <a:solidFill>
                  <a:schemeClr val="accent5">
                    <a:lumMod val="50000"/>
                  </a:schemeClr>
                </a:solidFill>
              </a:rPr>
              <a:t>Le demuestran que es una persona valiosa.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2500" dirty="0" smtClean="0">
                <a:solidFill>
                  <a:schemeClr val="accent5">
                    <a:lumMod val="50000"/>
                  </a:schemeClr>
                </a:solidFill>
              </a:rPr>
              <a:t>Se enfoca en las fortalezas de sus hijos dándole opciones y respetando sus ideas.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2500" dirty="0" smtClean="0">
                <a:solidFill>
                  <a:schemeClr val="accent5">
                    <a:lumMod val="50000"/>
                  </a:schemeClr>
                </a:solidFill>
              </a:rPr>
              <a:t>Reconoce sus </a:t>
            </a:r>
            <a:r>
              <a:rPr lang="es-MX" sz="2500" dirty="0" smtClean="0">
                <a:solidFill>
                  <a:schemeClr val="accent5">
                    <a:lumMod val="50000"/>
                  </a:schemeClr>
                </a:solidFill>
              </a:rPr>
              <a:t>logros.</a:t>
            </a:r>
            <a:endParaRPr lang="es-MX" sz="25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MX" sz="2500" dirty="0" smtClean="0"/>
          </a:p>
        </p:txBody>
      </p:sp>
    </p:spTree>
    <p:extLst>
      <p:ext uri="{BB962C8B-B14F-4D97-AF65-F5344CB8AC3E}">
        <p14:creationId xmlns:p14="http://schemas.microsoft.com/office/powerpoint/2010/main" val="33134084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708339" y="502276"/>
            <a:ext cx="292236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600" dirty="0" smtClean="0">
                <a:solidFill>
                  <a:schemeClr val="accent1">
                    <a:lumMod val="50000"/>
                  </a:schemeClr>
                </a:solidFill>
              </a:rPr>
              <a:t> Caracteristicas de niños</a:t>
            </a:r>
          </a:p>
          <a:p>
            <a:endParaRPr lang="es-MX" sz="36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s-MX" sz="36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s-MX" sz="3600" dirty="0" smtClean="0">
                <a:solidFill>
                  <a:schemeClr val="accent1">
                    <a:lumMod val="50000"/>
                  </a:schemeClr>
                </a:solidFill>
              </a:rPr>
              <a:t>Dem</a:t>
            </a:r>
            <a:r>
              <a:rPr lang="es-MX" sz="3600" dirty="0" smtClean="0">
                <a:solidFill>
                  <a:schemeClr val="accent1">
                    <a:lumMod val="50000"/>
                  </a:schemeClr>
                </a:solidFill>
              </a:rPr>
              <a:t>ócraticos.</a:t>
            </a:r>
            <a:endParaRPr lang="es-MX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6" name="Conector recto 5"/>
          <p:cNvCxnSpPr/>
          <p:nvPr/>
        </p:nvCxnSpPr>
        <p:spPr>
          <a:xfrm>
            <a:off x="4262907" y="862885"/>
            <a:ext cx="25758" cy="40439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uadroTexto 7"/>
          <p:cNvSpPr txBox="1"/>
          <p:nvPr/>
        </p:nvSpPr>
        <p:spPr>
          <a:xfrm>
            <a:off x="4332941" y="1419411"/>
            <a:ext cx="7410823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500" dirty="0">
                <a:solidFill>
                  <a:schemeClr val="accent5">
                    <a:lumMod val="75000"/>
                  </a:schemeClr>
                </a:solidFill>
              </a:rPr>
              <a:t>Seguridad en sí mismos</a:t>
            </a:r>
            <a:r>
              <a:rPr lang="es-ES_tradnl" sz="2500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endParaRPr lang="es-ES_tradnl" sz="2500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s-ES_tradnl" sz="2500" dirty="0">
                <a:solidFill>
                  <a:schemeClr val="accent5">
                    <a:lumMod val="75000"/>
                  </a:schemeClr>
                </a:solidFill>
              </a:rPr>
              <a:t>Fortaleza en la toma de decisiones</a:t>
            </a:r>
            <a:r>
              <a:rPr lang="es-ES_tradnl" sz="2500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endParaRPr lang="es-ES_tradnl" sz="2500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s-ES_tradnl" sz="2500" dirty="0">
                <a:solidFill>
                  <a:schemeClr val="accent5">
                    <a:lumMod val="75000"/>
                  </a:schemeClr>
                </a:solidFill>
              </a:rPr>
              <a:t>Persistencia para alcanzar sus metas</a:t>
            </a:r>
            <a:r>
              <a:rPr lang="es-ES_tradnl" sz="2500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endParaRPr lang="es-ES_tradnl" sz="2500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s-ES_tradnl" sz="2500" dirty="0">
                <a:solidFill>
                  <a:schemeClr val="accent5">
                    <a:lumMod val="75000"/>
                  </a:schemeClr>
                </a:solidFill>
              </a:rPr>
              <a:t>Buenas capacidades para las relaciones </a:t>
            </a:r>
            <a:r>
              <a:rPr lang="es-ES_tradnl" sz="2500" dirty="0" smtClean="0">
                <a:solidFill>
                  <a:schemeClr val="accent5">
                    <a:lumMod val="75000"/>
                  </a:schemeClr>
                </a:solidFill>
              </a:rPr>
              <a:t>sociales.</a:t>
            </a:r>
          </a:p>
          <a:p>
            <a:endParaRPr lang="es-ES_tradnl" sz="2500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s-ES_tradnl" sz="2500" dirty="0">
                <a:solidFill>
                  <a:schemeClr val="accent5">
                    <a:lumMod val="75000"/>
                  </a:schemeClr>
                </a:solidFill>
              </a:rPr>
              <a:t>Valores como la empatía, el respeto y la responsabilidad.</a:t>
            </a:r>
            <a:endParaRPr lang="es-ES" sz="25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28318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4774"/>
            <a:ext cx="12236761" cy="6753225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4691529" y="567766"/>
            <a:ext cx="6260353" cy="5909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 dirty="0" smtClean="0">
                <a:solidFill>
                  <a:srgbClr val="2F5597"/>
                </a:solidFill>
              </a:rPr>
              <a:t>Los </a:t>
            </a:r>
            <a:r>
              <a:rPr lang="es-ES_tradnl" sz="2400" dirty="0">
                <a:solidFill>
                  <a:srgbClr val="2F5597"/>
                </a:solidFill>
              </a:rPr>
              <a:t>estilos de crianza no suelen encontrarse de manera pura en ninguna familia. Esto significa que encontramos diferentes combinaciones en las que puede predominar uno o dos de los estilos, de acuerdo con las interacciones entre los integrantes de las familias, las dinámicas sociales a las que se enfrenten y la influencia de sus seres cercanos.</a:t>
            </a:r>
          </a:p>
          <a:p>
            <a:r>
              <a:rPr lang="es-ES_tradnl" sz="2400" dirty="0">
                <a:solidFill>
                  <a:srgbClr val="2F5597"/>
                </a:solidFill>
              </a:rPr>
              <a:t> </a:t>
            </a:r>
          </a:p>
          <a:p>
            <a:r>
              <a:rPr lang="es-ES_tradnl" sz="2400" dirty="0">
                <a:solidFill>
                  <a:srgbClr val="2F5597"/>
                </a:solidFill>
              </a:rPr>
              <a:t>La invitación es a trabajar para que predomine el estilo de crianza democrático, en tanto que favorece los aprendizajes de todos los integrantes de la familia, la armonía en el hogar y el bienestar general de todos.</a:t>
            </a:r>
          </a:p>
          <a:p>
            <a:r>
              <a:rPr lang="es-ES_tradnl" sz="2400" dirty="0"/>
              <a:t> 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391122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4774"/>
            <a:ext cx="12236761" cy="6753225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3959413" y="1180354"/>
            <a:ext cx="760505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 dirty="0">
                <a:solidFill>
                  <a:srgbClr val="2F5597"/>
                </a:solidFill>
              </a:rPr>
              <a:t>Sin embargo, hay que tener presente que los procesos de cambio son paulatinos, se desarrollan de manera mas fácil para algunos y con mayores dificultades para otros, por lo que seguir una dirección de aprendizaje siempre será beneficioso</a:t>
            </a:r>
            <a:r>
              <a:rPr lang="es-ES_tradnl" sz="2400" dirty="0" smtClean="0">
                <a:solidFill>
                  <a:srgbClr val="2F5597"/>
                </a:solidFill>
              </a:rPr>
              <a:t>.</a:t>
            </a:r>
          </a:p>
          <a:p>
            <a:endParaRPr lang="es-ES_tradnl" sz="2400" dirty="0">
              <a:solidFill>
                <a:srgbClr val="2F5597"/>
              </a:solidFill>
            </a:endParaRPr>
          </a:p>
          <a:p>
            <a:r>
              <a:rPr lang="es-ES_tradnl" sz="2400" dirty="0">
                <a:solidFill>
                  <a:srgbClr val="2F5597"/>
                </a:solidFill>
              </a:rPr>
              <a:t>Reflexione sobre el estilo o estilos de crianza que se practican en su hogar y sobre el bienestar actual y futuro que pueden producir para tus hijos, hijas y, en general, para la familia. Esa será la mejor ruta para construir una mejor versión de ti mismo y de tu estilo propio de crianza.</a:t>
            </a:r>
            <a:endParaRPr lang="es-ES" sz="2400" dirty="0">
              <a:solidFill>
                <a:srgbClr val="2F5597"/>
              </a:solidFill>
            </a:endParaRPr>
          </a:p>
          <a:p>
            <a:endParaRPr lang="es-ES_tradnl" sz="2400" dirty="0">
              <a:solidFill>
                <a:srgbClr val="2F5597"/>
              </a:solidFill>
            </a:endParaRPr>
          </a:p>
          <a:p>
            <a:r>
              <a:rPr lang="es-ES_tradnl" sz="2400" dirty="0">
                <a:solidFill>
                  <a:srgbClr val="2F5597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087231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758" y="0"/>
            <a:ext cx="12192000" cy="6858000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6859" y="357809"/>
            <a:ext cx="7225207" cy="5143006"/>
          </a:xfrm>
          <a:prstGeom prst="rect">
            <a:avLst/>
          </a:prstGeom>
        </p:spPr>
      </p:pic>
      <p:sp>
        <p:nvSpPr>
          <p:cNvPr id="11" name="AutoShape 2" descr="844 Padres Pensando Vectores, Ilustraciones y Gráficos - 123R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4" name="Imagen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333" y="1628775"/>
            <a:ext cx="3905250" cy="3600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80130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119530"/>
            <a:ext cx="12192000" cy="6858000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1434352" y="1105647"/>
            <a:ext cx="8142942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 smtClean="0">
                <a:solidFill>
                  <a:srgbClr val="2F5597"/>
                </a:solidFill>
              </a:rPr>
              <a:t>¿Conoces cu</a:t>
            </a:r>
            <a:r>
              <a:rPr lang="es-ES_tradnl" sz="2000" dirty="0" smtClean="0">
                <a:solidFill>
                  <a:srgbClr val="2F5597"/>
                </a:solidFill>
              </a:rPr>
              <a:t>áles son?</a:t>
            </a:r>
            <a:endParaRPr lang="es-ES_tradnl" sz="2000" dirty="0" smtClean="0">
              <a:solidFill>
                <a:srgbClr val="2F5597"/>
              </a:solidFill>
            </a:endParaRPr>
          </a:p>
          <a:p>
            <a:r>
              <a:rPr lang="es-ES_tradnl" sz="2000" dirty="0" smtClean="0">
                <a:solidFill>
                  <a:srgbClr val="2F5597"/>
                </a:solidFill>
              </a:rPr>
              <a:t>Los </a:t>
            </a:r>
            <a:r>
              <a:rPr lang="es-ES_tradnl" sz="2000" dirty="0">
                <a:solidFill>
                  <a:srgbClr val="2F5597"/>
                </a:solidFill>
              </a:rPr>
              <a:t>estilos de crianza y su influencia en el comportamiento de los hijos</a:t>
            </a:r>
          </a:p>
          <a:p>
            <a:endParaRPr lang="es-ES_tradnl" sz="2000" dirty="0">
              <a:solidFill>
                <a:srgbClr val="2F5597"/>
              </a:solidFill>
            </a:endParaRPr>
          </a:p>
          <a:p>
            <a:endParaRPr lang="es-ES_tradnl" sz="2000" dirty="0">
              <a:solidFill>
                <a:srgbClr val="2F5597"/>
              </a:solidFill>
            </a:endParaRPr>
          </a:p>
          <a:p>
            <a:r>
              <a:rPr lang="es-ES_tradnl" sz="2000" dirty="0" smtClean="0">
                <a:solidFill>
                  <a:srgbClr val="2F5597"/>
                </a:solidFill>
              </a:rPr>
              <a:t>Doctor </a:t>
            </a:r>
            <a:r>
              <a:rPr lang="es-ES_tradnl" sz="2000" dirty="0">
                <a:solidFill>
                  <a:srgbClr val="2F5597"/>
                </a:solidFill>
              </a:rPr>
              <a:t>John </a:t>
            </a:r>
            <a:r>
              <a:rPr lang="es-ES_tradnl" sz="2000" dirty="0" err="1">
                <a:solidFill>
                  <a:srgbClr val="2F5597"/>
                </a:solidFill>
              </a:rPr>
              <a:t>Gottman</a:t>
            </a:r>
            <a:r>
              <a:rPr lang="es-ES_tradnl" sz="2000" dirty="0">
                <a:solidFill>
                  <a:srgbClr val="2F5597"/>
                </a:solidFill>
              </a:rPr>
              <a:t> define los estilos de crianza como "la manera que tienen los progenitores de reaccionar y responder a las emociones de los niños y niñas"</a:t>
            </a:r>
            <a:r>
              <a:rPr lang="es-ES_tradnl" sz="2000" dirty="0" smtClean="0">
                <a:solidFill>
                  <a:srgbClr val="2F5597"/>
                </a:solidFill>
              </a:rPr>
              <a:t>.</a:t>
            </a:r>
          </a:p>
          <a:p>
            <a:endParaRPr lang="es-ES_tradnl" sz="2000" dirty="0">
              <a:solidFill>
                <a:srgbClr val="2F5597"/>
              </a:solidFill>
            </a:endParaRPr>
          </a:p>
          <a:p>
            <a:endParaRPr lang="es-ES_tradnl" sz="2000" dirty="0" smtClean="0">
              <a:solidFill>
                <a:srgbClr val="2F5597"/>
              </a:solidFill>
            </a:endParaRPr>
          </a:p>
          <a:p>
            <a:r>
              <a:rPr lang="es-ES_tradnl" sz="2000" dirty="0" smtClean="0">
                <a:solidFill>
                  <a:srgbClr val="2F5597"/>
                </a:solidFill>
              </a:rPr>
              <a:t> </a:t>
            </a:r>
            <a:r>
              <a:rPr lang="es-ES_tradnl" sz="2000" dirty="0">
                <a:solidFill>
                  <a:srgbClr val="2F5597"/>
                </a:solidFill>
              </a:rPr>
              <a:t>El estilo de crianza es un patrón de actuación que, como progenitores llevamos a </a:t>
            </a:r>
            <a:r>
              <a:rPr lang="es-ES_tradnl" sz="2000" dirty="0" smtClean="0">
                <a:solidFill>
                  <a:srgbClr val="2F5597"/>
                </a:solidFill>
              </a:rPr>
              <a:t>cabo</a:t>
            </a:r>
            <a:r>
              <a:rPr lang="es-ES_tradnl" sz="2000" dirty="0">
                <a:solidFill>
                  <a:srgbClr val="2F5597"/>
                </a:solidFill>
              </a:rPr>
              <a:t> </a:t>
            </a:r>
            <a:r>
              <a:rPr lang="es-ES_tradnl" sz="2000" dirty="0" smtClean="0">
                <a:solidFill>
                  <a:srgbClr val="2F5597"/>
                </a:solidFill>
              </a:rPr>
              <a:t> </a:t>
            </a:r>
            <a:r>
              <a:rPr lang="es-ES_tradnl" sz="2000" dirty="0">
                <a:solidFill>
                  <a:srgbClr val="2F5597"/>
                </a:solidFill>
              </a:rPr>
              <a:t>y recoge un conjunto de emociones, pensamientos, conductas y actitudes que los padres y madres desarrollamos en torno a la crianza de los hijos e hijas. </a:t>
            </a:r>
            <a:endParaRPr lang="es-ES_tradnl" sz="2000" dirty="0" smtClean="0">
              <a:solidFill>
                <a:srgbClr val="2F5597"/>
              </a:solidFill>
            </a:endParaRPr>
          </a:p>
          <a:p>
            <a:endParaRPr lang="es-ES_tradnl" sz="2000" dirty="0">
              <a:solidFill>
                <a:srgbClr val="2F5597"/>
              </a:solidFill>
            </a:endParaRPr>
          </a:p>
          <a:p>
            <a:r>
              <a:rPr lang="es-ES_tradnl" sz="2000" dirty="0" smtClean="0">
                <a:solidFill>
                  <a:srgbClr val="2F5597"/>
                </a:solidFill>
              </a:rPr>
              <a:t>Nuestro </a:t>
            </a:r>
            <a:r>
              <a:rPr lang="es-ES_tradnl" sz="2000" dirty="0">
                <a:solidFill>
                  <a:srgbClr val="2F5597"/>
                </a:solidFill>
              </a:rPr>
              <a:t>estilo de crianza está inmerso en un proceso de interacción social </a:t>
            </a:r>
            <a:r>
              <a:rPr lang="es-ES_tradnl" sz="2000" dirty="0" smtClean="0">
                <a:solidFill>
                  <a:srgbClr val="2F5597"/>
                </a:solidFill>
              </a:rPr>
              <a:t>y personal de cada una de las personas. </a:t>
            </a:r>
            <a:endParaRPr lang="es-ES_tradnl" sz="2000" dirty="0">
              <a:solidFill>
                <a:srgbClr val="2F5597"/>
              </a:solidFill>
            </a:endParaRPr>
          </a:p>
          <a:p>
            <a:endParaRPr lang="es-ES_tradnl" dirty="0">
              <a:solidFill>
                <a:srgbClr val="2F55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34023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0155"/>
            <a:ext cx="12169109" cy="6845124"/>
          </a:xfrm>
        </p:spPr>
      </p:pic>
      <p:sp>
        <p:nvSpPr>
          <p:cNvPr id="5" name="CuadroTexto 4"/>
          <p:cNvSpPr txBox="1"/>
          <p:nvPr/>
        </p:nvSpPr>
        <p:spPr>
          <a:xfrm>
            <a:off x="838200" y="658574"/>
            <a:ext cx="9929612" cy="5632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6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Habitualmente se establecen </a:t>
            </a:r>
            <a:r>
              <a:rPr lang="es-MX" sz="36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r>
              <a:rPr lang="es-MX" sz="3600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MX" sz="3600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categorías </a:t>
            </a:r>
            <a:r>
              <a:rPr lang="es-MX" sz="36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lang="es-MX" sz="3600" b="1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estilos de crianza</a:t>
            </a:r>
            <a:r>
              <a:rPr lang="es-MX" sz="36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es-MX" sz="3600" dirty="0" smtClean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 algn="ctr"/>
            <a:r>
              <a:rPr lang="es-MX" sz="3600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Autoritario</a:t>
            </a:r>
          </a:p>
          <a:p>
            <a:pPr lvl="2" algn="ctr"/>
            <a:r>
              <a:rPr lang="es-MX" sz="3600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Permisivo</a:t>
            </a:r>
          </a:p>
          <a:p>
            <a:pPr lvl="2" algn="ctr"/>
            <a:r>
              <a:rPr lang="es-MX" sz="3600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Negligente</a:t>
            </a:r>
          </a:p>
          <a:p>
            <a:pPr lvl="2" algn="ctr"/>
            <a:r>
              <a:rPr lang="es-MX" sz="3600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Democrático</a:t>
            </a:r>
          </a:p>
          <a:p>
            <a:pPr lvl="2" algn="ctr"/>
            <a:endParaRPr lang="es-MX" sz="36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 algn="ctr"/>
            <a:r>
              <a:rPr lang="es-MX" sz="3600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Descubramos juntos las car</a:t>
            </a:r>
            <a:r>
              <a:rPr lang="es-MX" sz="3600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ácteristicas de cada uno</a:t>
            </a:r>
            <a:endParaRPr lang="es-MX" sz="3600" dirty="0" smtClean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/>
            <a:endParaRPr lang="es-MX" sz="36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58543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708338" y="502276"/>
            <a:ext cx="58856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600" dirty="0" smtClean="0">
                <a:solidFill>
                  <a:schemeClr val="accent1">
                    <a:lumMod val="50000"/>
                  </a:schemeClr>
                </a:solidFill>
              </a:rPr>
              <a:t>Autoritario</a:t>
            </a:r>
            <a:endParaRPr lang="es-MX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078" y="1148607"/>
            <a:ext cx="3550620" cy="3616576"/>
          </a:xfrm>
          <a:prstGeom prst="rect">
            <a:avLst/>
          </a:prstGeom>
        </p:spPr>
      </p:pic>
      <p:cxnSp>
        <p:nvCxnSpPr>
          <p:cNvPr id="6" name="Conector recto 5"/>
          <p:cNvCxnSpPr/>
          <p:nvPr/>
        </p:nvCxnSpPr>
        <p:spPr>
          <a:xfrm>
            <a:off x="4262907" y="862885"/>
            <a:ext cx="25758" cy="40439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uadroTexto 6"/>
          <p:cNvSpPr txBox="1"/>
          <p:nvPr/>
        </p:nvSpPr>
        <p:spPr>
          <a:xfrm>
            <a:off x="4474328" y="1899138"/>
            <a:ext cx="5519678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2500" dirty="0" smtClean="0">
                <a:solidFill>
                  <a:schemeClr val="accent5">
                    <a:lumMod val="50000"/>
                  </a:schemeClr>
                </a:solidFill>
              </a:rPr>
              <a:t>Tiende a imponer </a:t>
            </a:r>
            <a:r>
              <a:rPr lang="es-MX" sz="2500" dirty="0">
                <a:solidFill>
                  <a:schemeClr val="accent5">
                    <a:lumMod val="50000"/>
                  </a:schemeClr>
                </a:solidFill>
              </a:rPr>
              <a:t>normas y reglas duras y rígidas </a:t>
            </a:r>
            <a:endParaRPr lang="es-MX" sz="25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just"/>
            <a:endParaRPr lang="es-MX" sz="2500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2500" dirty="0" smtClean="0">
                <a:solidFill>
                  <a:schemeClr val="accent5">
                    <a:lumMod val="50000"/>
                  </a:schemeClr>
                </a:solidFill>
              </a:rPr>
              <a:t>Suele </a:t>
            </a:r>
            <a:r>
              <a:rPr lang="es-MX" sz="2500" dirty="0">
                <a:solidFill>
                  <a:schemeClr val="accent5">
                    <a:lumMod val="50000"/>
                  </a:schemeClr>
                </a:solidFill>
              </a:rPr>
              <a:t>ser dominante y exigir obediencia y </a:t>
            </a:r>
            <a:r>
              <a:rPr lang="es-MX" sz="2500" dirty="0" smtClean="0">
                <a:solidFill>
                  <a:schemeClr val="accent5">
                    <a:lumMod val="50000"/>
                  </a:schemeClr>
                </a:solidFill>
              </a:rPr>
              <a:t>respeto</a:t>
            </a:r>
          </a:p>
          <a:p>
            <a:pPr algn="just"/>
            <a:endParaRPr lang="es-MX" sz="25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2500" dirty="0" smtClean="0">
                <a:solidFill>
                  <a:schemeClr val="accent5">
                    <a:lumMod val="50000"/>
                  </a:schemeClr>
                </a:solidFill>
              </a:rPr>
              <a:t>Imponen penalizaciones o </a:t>
            </a:r>
            <a:r>
              <a:rPr lang="es-MX" sz="2500" dirty="0">
                <a:solidFill>
                  <a:schemeClr val="accent5">
                    <a:lumMod val="50000"/>
                  </a:schemeClr>
                </a:solidFill>
              </a:rPr>
              <a:t>el halago y las recompensas para poder controlar. </a:t>
            </a:r>
            <a:endParaRPr lang="es-MX" sz="25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just"/>
            <a:endParaRPr lang="es-MX" sz="2500" dirty="0" smtClean="0"/>
          </a:p>
        </p:txBody>
      </p:sp>
      <p:sp>
        <p:nvSpPr>
          <p:cNvPr id="5" name="CuadroTexto 4"/>
          <p:cNvSpPr txBox="1"/>
          <p:nvPr/>
        </p:nvSpPr>
        <p:spPr>
          <a:xfrm>
            <a:off x="4628874" y="825441"/>
            <a:ext cx="53060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>
                <a:solidFill>
                  <a:schemeClr val="accent5">
                    <a:lumMod val="50000"/>
                  </a:schemeClr>
                </a:solidFill>
              </a:rPr>
              <a:t>Los padres creen que deben tener absoluto control,  ser perfectos y responsables de todo. </a:t>
            </a:r>
            <a:endParaRPr lang="es-MX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63029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2876"/>
            <a:ext cx="12169109" cy="6845124"/>
          </a:xfrm>
        </p:spPr>
      </p:pic>
      <p:sp>
        <p:nvSpPr>
          <p:cNvPr id="3" name="CuadroTexto 2"/>
          <p:cNvSpPr txBox="1"/>
          <p:nvPr/>
        </p:nvSpPr>
        <p:spPr>
          <a:xfrm>
            <a:off x="838200" y="904018"/>
            <a:ext cx="10225826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2500" dirty="0" smtClean="0">
                <a:solidFill>
                  <a:schemeClr val="accent5">
                    <a:lumMod val="50000"/>
                  </a:schemeClr>
                </a:solidFill>
              </a:rPr>
              <a:t>La respuesta a un comportamiento no deseado es por medio de gritos, sermones, castigos, </a:t>
            </a:r>
            <a:r>
              <a:rPr lang="es-MX" sz="2500" dirty="0" smtClean="0">
                <a:solidFill>
                  <a:schemeClr val="accent5">
                    <a:lumMod val="50000"/>
                  </a:schemeClr>
                </a:solidFill>
              </a:rPr>
              <a:t>humillaciones y represiones.</a:t>
            </a:r>
            <a:endParaRPr lang="es-MX" sz="25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just"/>
            <a:endParaRPr lang="es-MX" sz="25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2500" dirty="0" smtClean="0">
                <a:solidFill>
                  <a:schemeClr val="accent5">
                    <a:lumMod val="50000"/>
                  </a:schemeClr>
                </a:solidFill>
              </a:rPr>
              <a:t>Para </a:t>
            </a:r>
            <a:r>
              <a:rPr lang="es-MX" sz="2500" dirty="0" smtClean="0">
                <a:solidFill>
                  <a:schemeClr val="accent5">
                    <a:lumMod val="50000"/>
                  </a:schemeClr>
                </a:solidFill>
              </a:rPr>
              <a:t>controlar el comportamiento del </a:t>
            </a:r>
            <a:r>
              <a:rPr lang="es-MX" sz="2500" dirty="0" smtClean="0">
                <a:solidFill>
                  <a:schemeClr val="accent5">
                    <a:lumMod val="50000"/>
                  </a:schemeClr>
                </a:solidFill>
              </a:rPr>
              <a:t>que se desea </a:t>
            </a:r>
            <a:r>
              <a:rPr lang="es-MX" sz="2500" dirty="0" smtClean="0">
                <a:solidFill>
                  <a:schemeClr val="accent5">
                    <a:lumMod val="50000"/>
                  </a:schemeClr>
                </a:solidFill>
              </a:rPr>
              <a:t>usa en algunas ocasiones </a:t>
            </a:r>
            <a:r>
              <a:rPr lang="es-MX" sz="2500" dirty="0" smtClean="0">
                <a:solidFill>
                  <a:schemeClr val="accent5">
                    <a:lumMod val="50000"/>
                  </a:schemeClr>
                </a:solidFill>
              </a:rPr>
              <a:t>el refuerzo positivo de forma que manipule lo que el niño desea y chantajea, promete </a:t>
            </a:r>
            <a:r>
              <a:rPr lang="es-MX" sz="2500" dirty="0" smtClean="0">
                <a:solidFill>
                  <a:schemeClr val="accent5">
                    <a:lumMod val="50000"/>
                  </a:schemeClr>
                </a:solidFill>
              </a:rPr>
              <a:t>recompensas materiales.</a:t>
            </a:r>
            <a:endParaRPr lang="es-MX" sz="25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just"/>
            <a:endParaRPr lang="es-MX" sz="25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2500" dirty="0" smtClean="0">
                <a:solidFill>
                  <a:schemeClr val="accent5">
                    <a:lumMod val="50000"/>
                  </a:schemeClr>
                </a:solidFill>
              </a:rPr>
              <a:t>Sobreprotección</a:t>
            </a:r>
            <a:r>
              <a:rPr lang="es-MX" sz="2500" dirty="0" smtClean="0">
                <a:solidFill>
                  <a:schemeClr val="accent5">
                    <a:lumMod val="50000"/>
                  </a:schemeClr>
                </a:solidFill>
              </a:rPr>
              <a:t>: no permite que el niño experimente con sus errores y asuma responsabilidad de su comportamiento porque constantemente está guiando y diciéndole lo que tiene que hacer o no.</a:t>
            </a:r>
          </a:p>
          <a:p>
            <a:pPr algn="just"/>
            <a:endParaRPr lang="es-MX" dirty="0"/>
          </a:p>
        </p:txBody>
      </p:sp>
      <p:sp>
        <p:nvSpPr>
          <p:cNvPr id="5" name="CuadroTexto 4"/>
          <p:cNvSpPr txBox="1"/>
          <p:nvPr/>
        </p:nvSpPr>
        <p:spPr>
          <a:xfrm>
            <a:off x="838200" y="118039"/>
            <a:ext cx="58856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 smtClean="0">
                <a:solidFill>
                  <a:schemeClr val="bg2">
                    <a:lumMod val="75000"/>
                  </a:schemeClr>
                </a:solidFill>
              </a:rPr>
              <a:t>Estilo de crianza autoritario</a:t>
            </a:r>
            <a:endParaRPr lang="es-MX" sz="2400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8977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708339" y="502276"/>
            <a:ext cx="292236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600" dirty="0" smtClean="0">
                <a:solidFill>
                  <a:schemeClr val="accent1">
                    <a:lumMod val="50000"/>
                  </a:schemeClr>
                </a:solidFill>
              </a:rPr>
              <a:t> Caracteristicas de niños</a:t>
            </a:r>
          </a:p>
          <a:p>
            <a:endParaRPr lang="es-MX" sz="36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s-MX" sz="3600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s-MX" sz="36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s-MX" sz="3600" dirty="0" smtClean="0">
                <a:solidFill>
                  <a:schemeClr val="accent1">
                    <a:lumMod val="50000"/>
                  </a:schemeClr>
                </a:solidFill>
              </a:rPr>
              <a:t> Autoritario</a:t>
            </a:r>
            <a:endParaRPr lang="es-MX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6" name="Conector recto 5"/>
          <p:cNvCxnSpPr/>
          <p:nvPr/>
        </p:nvCxnSpPr>
        <p:spPr>
          <a:xfrm>
            <a:off x="4262907" y="862885"/>
            <a:ext cx="25758" cy="40439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uadroTexto 7"/>
          <p:cNvSpPr txBox="1"/>
          <p:nvPr/>
        </p:nvSpPr>
        <p:spPr>
          <a:xfrm>
            <a:off x="4332941" y="1419411"/>
            <a:ext cx="7410823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500" dirty="0" smtClean="0">
                <a:solidFill>
                  <a:schemeClr val="accent5">
                    <a:lumMod val="75000"/>
                  </a:schemeClr>
                </a:solidFill>
              </a:rPr>
              <a:t> Niños </a:t>
            </a:r>
            <a:r>
              <a:rPr lang="es-ES_tradnl" sz="2500" dirty="0">
                <a:solidFill>
                  <a:schemeClr val="accent5">
                    <a:lumMod val="75000"/>
                  </a:schemeClr>
                </a:solidFill>
              </a:rPr>
              <a:t>sumisos, que acatarán las normas sin cuestionarlas vengan de donde vengan.</a:t>
            </a:r>
          </a:p>
          <a:p>
            <a:r>
              <a:rPr lang="es-ES_tradnl" sz="2500" dirty="0">
                <a:solidFill>
                  <a:schemeClr val="accent5">
                    <a:lumMod val="75000"/>
                  </a:schemeClr>
                </a:solidFill>
              </a:rPr>
              <a:t>Tendrán dificultades para tomar sus propias decisiones, porque estarán más preocupados de hacerlo bien para ti, que de hacerlo como ellos quieren.</a:t>
            </a:r>
          </a:p>
          <a:p>
            <a:r>
              <a:rPr lang="es-ES_tradnl" sz="2500" dirty="0">
                <a:solidFill>
                  <a:schemeClr val="accent5">
                    <a:lumMod val="75000"/>
                  </a:schemeClr>
                </a:solidFill>
              </a:rPr>
              <a:t>Presentarán una baja autoestima y problemas de dependencia.</a:t>
            </a:r>
          </a:p>
          <a:p>
            <a:r>
              <a:rPr lang="es-ES_tradnl" sz="2500" dirty="0">
                <a:solidFill>
                  <a:schemeClr val="accent5">
                    <a:lumMod val="75000"/>
                  </a:schemeClr>
                </a:solidFill>
              </a:rPr>
              <a:t>Poseerán mayor vulnerabilidad a sufrir estrés y ansiedad.</a:t>
            </a:r>
            <a:endParaRPr lang="es-ES" sz="25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89605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7" name="Marcador de contenido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262" y="2796381"/>
            <a:ext cx="1895475" cy="2409825"/>
          </a:xfr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708338" y="502276"/>
            <a:ext cx="58856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600" dirty="0" smtClean="0">
                <a:solidFill>
                  <a:schemeClr val="accent1">
                    <a:lumMod val="50000"/>
                  </a:schemeClr>
                </a:solidFill>
              </a:rPr>
              <a:t>Permisivo</a:t>
            </a:r>
            <a:endParaRPr lang="es-MX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214" y="1650883"/>
            <a:ext cx="2609048" cy="3317031"/>
          </a:xfrm>
          <a:prstGeom prst="rect">
            <a:avLst/>
          </a:prstGeom>
        </p:spPr>
      </p:pic>
      <p:cxnSp>
        <p:nvCxnSpPr>
          <p:cNvPr id="9" name="Conector recto 8"/>
          <p:cNvCxnSpPr/>
          <p:nvPr/>
        </p:nvCxnSpPr>
        <p:spPr>
          <a:xfrm>
            <a:off x="2905262" y="1027906"/>
            <a:ext cx="25758" cy="40439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uadroTexto 9"/>
          <p:cNvSpPr txBox="1"/>
          <p:nvPr/>
        </p:nvSpPr>
        <p:spPr>
          <a:xfrm>
            <a:off x="3250388" y="773906"/>
            <a:ext cx="53060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>
                <a:solidFill>
                  <a:schemeClr val="accent5">
                    <a:lumMod val="50000"/>
                  </a:schemeClr>
                </a:solidFill>
              </a:rPr>
              <a:t>Los padres creen que ellos no importan: El niño es el único que tiene derechos.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3098774" y="1424427"/>
            <a:ext cx="551967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2500" dirty="0" smtClean="0">
                <a:solidFill>
                  <a:schemeClr val="accent5">
                    <a:lumMod val="50000"/>
                  </a:schemeClr>
                </a:solidFill>
              </a:rPr>
              <a:t>Tienden a dar todo el </a:t>
            </a:r>
            <a:r>
              <a:rPr lang="es-MX" sz="2500" dirty="0" smtClean="0">
                <a:solidFill>
                  <a:schemeClr val="accent5">
                    <a:lumMod val="50000"/>
                  </a:schemeClr>
                </a:solidFill>
              </a:rPr>
              <a:t>poder o la responsabilidad.</a:t>
            </a:r>
            <a:endParaRPr lang="es-MX" sz="25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just"/>
            <a:endParaRPr lang="es-MX" sz="2500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2500" dirty="0" smtClean="0">
                <a:solidFill>
                  <a:schemeClr val="accent5">
                    <a:lumMod val="50000"/>
                  </a:schemeClr>
                </a:solidFill>
              </a:rPr>
              <a:t>Conceden todas sus demandas sino lo hacen se sienten </a:t>
            </a:r>
            <a:r>
              <a:rPr lang="es-MX" sz="2500" dirty="0" smtClean="0">
                <a:solidFill>
                  <a:schemeClr val="accent5">
                    <a:lumMod val="50000"/>
                  </a:schemeClr>
                </a:solidFill>
              </a:rPr>
              <a:t>culpables.</a:t>
            </a:r>
            <a:endParaRPr lang="es-MX" sz="25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just"/>
            <a:endParaRPr lang="es-MX" sz="25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2500" dirty="0" smtClean="0">
                <a:solidFill>
                  <a:schemeClr val="accent5">
                    <a:lumMod val="50000"/>
                  </a:schemeClr>
                </a:solidFill>
              </a:rPr>
              <a:t>No establecen limites, ni </a:t>
            </a:r>
            <a:r>
              <a:rPr lang="es-MX" sz="2500" dirty="0" smtClean="0">
                <a:solidFill>
                  <a:schemeClr val="accent5">
                    <a:lumMod val="50000"/>
                  </a:schemeClr>
                </a:solidFill>
              </a:rPr>
              <a:t>reglas o son poco constantes, o muy flexibles.</a:t>
            </a:r>
            <a:endParaRPr lang="es-MX" sz="25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MX" sz="2500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2500" dirty="0" smtClean="0">
                <a:solidFill>
                  <a:schemeClr val="accent5">
                    <a:lumMod val="50000"/>
                  </a:schemeClr>
                </a:solidFill>
              </a:rPr>
              <a:t>El niño experimenta mucha </a:t>
            </a:r>
            <a:r>
              <a:rPr lang="es-MX" sz="2500" dirty="0" smtClean="0">
                <a:solidFill>
                  <a:schemeClr val="accent5">
                    <a:lumMod val="50000"/>
                  </a:schemeClr>
                </a:solidFill>
              </a:rPr>
              <a:t>libertad  </a:t>
            </a:r>
            <a:r>
              <a:rPr lang="es-MX" sz="2500" dirty="0" smtClean="0">
                <a:solidFill>
                  <a:schemeClr val="accent5">
                    <a:lumMod val="50000"/>
                  </a:schemeClr>
                </a:solidFill>
              </a:rPr>
              <a:t>y ningún </a:t>
            </a:r>
            <a:r>
              <a:rPr lang="es-MX" sz="2500" dirty="0" smtClean="0">
                <a:solidFill>
                  <a:schemeClr val="accent5">
                    <a:lumMod val="50000"/>
                  </a:schemeClr>
                </a:solidFill>
              </a:rPr>
              <a:t>orden ni estructura.</a:t>
            </a:r>
            <a:endParaRPr lang="es-MX" sz="25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just"/>
            <a:endParaRPr lang="es-MX" sz="2500" dirty="0" smtClean="0"/>
          </a:p>
        </p:txBody>
      </p:sp>
    </p:spTree>
    <p:extLst>
      <p:ext uri="{BB962C8B-B14F-4D97-AF65-F5344CB8AC3E}">
        <p14:creationId xmlns:p14="http://schemas.microsoft.com/office/powerpoint/2010/main" val="36431103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708339" y="502276"/>
            <a:ext cx="292236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600" dirty="0" smtClean="0">
                <a:solidFill>
                  <a:schemeClr val="accent1">
                    <a:lumMod val="50000"/>
                  </a:schemeClr>
                </a:solidFill>
              </a:rPr>
              <a:t> Caracteristicas de niños</a:t>
            </a:r>
          </a:p>
          <a:p>
            <a:endParaRPr lang="es-MX" sz="36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s-MX" sz="36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s-MX" sz="3600" dirty="0" smtClean="0">
                <a:solidFill>
                  <a:schemeClr val="accent1">
                    <a:lumMod val="50000"/>
                  </a:schemeClr>
                </a:solidFill>
              </a:rPr>
              <a:t>Permisivo</a:t>
            </a:r>
            <a:endParaRPr lang="es-MX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6" name="Conector recto 5"/>
          <p:cNvCxnSpPr/>
          <p:nvPr/>
        </p:nvCxnSpPr>
        <p:spPr>
          <a:xfrm>
            <a:off x="4262907" y="862885"/>
            <a:ext cx="25758" cy="40439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uadroTexto 7"/>
          <p:cNvSpPr txBox="1"/>
          <p:nvPr/>
        </p:nvSpPr>
        <p:spPr>
          <a:xfrm>
            <a:off x="4332941" y="1419411"/>
            <a:ext cx="7410823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500" dirty="0">
                <a:solidFill>
                  <a:schemeClr val="accent5">
                    <a:lumMod val="75000"/>
                  </a:schemeClr>
                </a:solidFill>
              </a:rPr>
              <a:t>Sean impulsivos, dominantes y rebeldes.</a:t>
            </a:r>
          </a:p>
          <a:p>
            <a:r>
              <a:rPr lang="es-ES_tradnl" sz="2500" dirty="0">
                <a:solidFill>
                  <a:schemeClr val="accent5">
                    <a:lumMod val="75000"/>
                  </a:schemeClr>
                </a:solidFill>
              </a:rPr>
              <a:t>Muestren poca capacidad para persistir en las tareas costosas.</a:t>
            </a:r>
          </a:p>
          <a:p>
            <a:r>
              <a:rPr lang="es-ES_tradnl" sz="2500" dirty="0">
                <a:solidFill>
                  <a:schemeClr val="accent5">
                    <a:lumMod val="75000"/>
                  </a:schemeClr>
                </a:solidFill>
              </a:rPr>
              <a:t>No cumplan las normas ni en casa ni en el colegio. Convirtiéndose en pequeños tiranos.</a:t>
            </a:r>
          </a:p>
          <a:p>
            <a:r>
              <a:rPr lang="es-ES_tradnl" sz="2500" dirty="0">
                <a:solidFill>
                  <a:schemeClr val="accent5">
                    <a:lumMod val="75000"/>
                  </a:schemeClr>
                </a:solidFill>
              </a:rPr>
              <a:t>Tengan una baja autoestima y una baja tolerancia a la frustración.</a:t>
            </a:r>
            <a:endParaRPr lang="es-ES" sz="25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69314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12103</TotalTime>
  <Words>847</Words>
  <Application>Microsoft Macintosh PowerPoint</Application>
  <PresentationFormat>Personalizado</PresentationFormat>
  <Paragraphs>111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Tema de Office</vt:lpstr>
      <vt:lpstr>COLEGIO O´FARRILL S.C. Escuela para Padres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COLEGIO O´FARRILL S.C. Escuela para padres</dc:title>
  <dc:creator>Ofarrill</dc:creator>
  <cp:lastModifiedBy>DENISSE LESSER B.</cp:lastModifiedBy>
  <cp:revision>36</cp:revision>
  <dcterms:created xsi:type="dcterms:W3CDTF">2022-11-07T15:15:04Z</dcterms:created>
  <dcterms:modified xsi:type="dcterms:W3CDTF">2023-02-28T16:55:10Z</dcterms:modified>
</cp:coreProperties>
</file>