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4660"/>
  </p:normalViewPr>
  <p:slideViewPr>
    <p:cSldViewPr snapToGrid="0">
      <p:cViewPr varScale="1">
        <p:scale>
          <a:sx n="83" d="100"/>
          <a:sy n="83"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919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C6BFFFC-6EED-4F05-B50A-2298B1630C4A}" type="datetimeFigureOut">
              <a:rPr lang="es-MX" smtClean="0"/>
              <a:t>09/11/2023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52249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2743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0309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865653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37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98728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334284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10025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115994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09/11/2023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169390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C6BFFFC-6EED-4F05-B50A-2298B1630C4A}" type="datetimeFigureOut">
              <a:rPr lang="es-MX" smtClean="0"/>
              <a:t>09/11/2023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103170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C6BFFFC-6EED-4F05-B50A-2298B1630C4A}" type="datetimeFigureOut">
              <a:rPr lang="es-MX" smtClean="0"/>
              <a:t>09/11/2023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54499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C6BFFFC-6EED-4F05-B50A-2298B1630C4A}" type="datetimeFigureOut">
              <a:rPr lang="es-MX" smtClean="0"/>
              <a:t>09/11/2023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419924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BFFFC-6EED-4F05-B50A-2298B1630C4A}" type="datetimeFigureOut">
              <a:rPr lang="es-MX" smtClean="0"/>
              <a:t>09/11/2023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404003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6BFFFC-6EED-4F05-B50A-2298B1630C4A}" type="datetimeFigureOut">
              <a:rPr lang="es-MX" smtClean="0"/>
              <a:t>09/11/2023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37201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6BFFFC-6EED-4F05-B50A-2298B1630C4A}" type="datetimeFigureOut">
              <a:rPr lang="es-MX" smtClean="0"/>
              <a:t>09/11/2023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353365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C6BFFFC-6EED-4F05-B50A-2298B1630C4A}" type="datetimeFigureOut">
              <a:rPr lang="es-MX" smtClean="0"/>
              <a:t>09/11/2023</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AE5E33E-4FF6-4761-9663-7E461E41E5C7}" type="slidenum">
              <a:rPr lang="es-MX" smtClean="0"/>
              <a:t>‹Nº›</a:t>
            </a:fld>
            <a:endParaRPr lang="es-MX"/>
          </a:p>
        </p:txBody>
      </p:sp>
    </p:spTree>
    <p:extLst>
      <p:ext uri="{BB962C8B-B14F-4D97-AF65-F5344CB8AC3E}">
        <p14:creationId xmlns:p14="http://schemas.microsoft.com/office/powerpoint/2010/main" val="23207787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view-image.php?image=75507&amp;picture=london-big-ben-clock"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32578-big-ben-clipar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euthman/340983730"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London_Big_Ben_clocks_01a.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kosalabandara/2125757622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609898-C6D3-6459-3E5B-17166AE93D78}"/>
              </a:ext>
            </a:extLst>
          </p:cNvPr>
          <p:cNvSpPr>
            <a:spLocks noGrp="1"/>
          </p:cNvSpPr>
          <p:nvPr>
            <p:ph type="title"/>
          </p:nvPr>
        </p:nvSpPr>
        <p:spPr>
          <a:xfrm>
            <a:off x="762000" y="300477"/>
            <a:ext cx="10515600" cy="1325563"/>
          </a:xfrm>
        </p:spPr>
        <p:txBody>
          <a:bodyPr>
            <a:normAutofit/>
          </a:bodyPr>
          <a:lstStyle/>
          <a:p>
            <a:r>
              <a:rPr lang="es-MX" dirty="0" err="1"/>
              <a:t>The</a:t>
            </a:r>
            <a:r>
              <a:rPr lang="es-MX" dirty="0"/>
              <a:t> </a:t>
            </a:r>
            <a:br>
              <a:rPr lang="es-MX" dirty="0"/>
            </a:br>
            <a:r>
              <a:rPr lang="es-MX" dirty="0" err="1"/>
              <a:t>big</a:t>
            </a:r>
            <a:r>
              <a:rPr lang="es-MX" dirty="0"/>
              <a:t> ben</a:t>
            </a:r>
          </a:p>
        </p:txBody>
      </p:sp>
      <p:sp>
        <p:nvSpPr>
          <p:cNvPr id="4" name="Marcador de contenido 3">
            <a:extLst>
              <a:ext uri="{FF2B5EF4-FFF2-40B4-BE49-F238E27FC236}">
                <a16:creationId xmlns:a16="http://schemas.microsoft.com/office/drawing/2014/main" id="{73452B36-F954-4AB2-AE59-61C71B408B2B}"/>
              </a:ext>
            </a:extLst>
          </p:cNvPr>
          <p:cNvSpPr>
            <a:spLocks noGrp="1"/>
          </p:cNvSpPr>
          <p:nvPr>
            <p:ph sz="half" idx="1"/>
          </p:nvPr>
        </p:nvSpPr>
        <p:spPr>
          <a:xfrm>
            <a:off x="762001" y="1626040"/>
            <a:ext cx="1549399" cy="469460"/>
          </a:xfrm>
        </p:spPr>
        <p:txBody>
          <a:bodyPr>
            <a:normAutofit fontScale="92500" lnSpcReduction="10000"/>
          </a:bodyPr>
          <a:lstStyle/>
          <a:p>
            <a:pPr marL="0" indent="0">
              <a:buNone/>
            </a:pPr>
            <a:r>
              <a:rPr lang="es-MX" sz="1400" dirty="0"/>
              <a:t>Frida </a:t>
            </a:r>
            <a:r>
              <a:rPr lang="es-MX" sz="1400" dirty="0" err="1"/>
              <a:t>Antonela</a:t>
            </a:r>
            <a:r>
              <a:rPr lang="es-MX" sz="1400" dirty="0"/>
              <a:t> Rojas Paz</a:t>
            </a:r>
          </a:p>
        </p:txBody>
      </p:sp>
      <p:pic>
        <p:nvPicPr>
          <p:cNvPr id="7" name="Marcador de contenido 6">
            <a:extLst>
              <a:ext uri="{FF2B5EF4-FFF2-40B4-BE49-F238E27FC236}">
                <a16:creationId xmlns:a16="http://schemas.microsoft.com/office/drawing/2014/main" id="{E80D34EE-A43E-8C01-4676-248DB74F66F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4200" y="300477"/>
            <a:ext cx="8305799" cy="5973323"/>
          </a:xfrm>
        </p:spPr>
      </p:pic>
    </p:spTree>
    <p:extLst>
      <p:ext uri="{BB962C8B-B14F-4D97-AF65-F5344CB8AC3E}">
        <p14:creationId xmlns:p14="http://schemas.microsoft.com/office/powerpoint/2010/main" val="260103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6186E-BFDE-ACBE-ECF3-5DC42636BCFB}"/>
              </a:ext>
            </a:extLst>
          </p:cNvPr>
          <p:cNvSpPr>
            <a:spLocks noGrp="1"/>
          </p:cNvSpPr>
          <p:nvPr>
            <p:ph type="title"/>
          </p:nvPr>
        </p:nvSpPr>
        <p:spPr/>
        <p:txBody>
          <a:bodyPr>
            <a:normAutofit/>
          </a:bodyPr>
          <a:lstStyle/>
          <a:p>
            <a:r>
              <a:rPr lang="es-MX" sz="1400" dirty="0" err="1"/>
              <a:t>The</a:t>
            </a:r>
            <a:r>
              <a:rPr lang="es-MX" sz="1400" dirty="0"/>
              <a:t> </a:t>
            </a:r>
            <a:r>
              <a:rPr lang="es-MX" sz="1400" dirty="0" err="1"/>
              <a:t>big</a:t>
            </a:r>
            <a:r>
              <a:rPr lang="es-MX" sz="1400" dirty="0"/>
              <a:t> ben </a:t>
            </a:r>
            <a:r>
              <a:rPr lang="es-MX" sz="1400" dirty="0" err="1"/>
              <a:t>is</a:t>
            </a:r>
            <a:r>
              <a:rPr lang="es-MX" sz="1400" dirty="0"/>
              <a:t> </a:t>
            </a:r>
            <a:r>
              <a:rPr lang="es-MX" sz="1400" dirty="0" err="1"/>
              <a:t>the</a:t>
            </a:r>
            <a:r>
              <a:rPr lang="es-MX" sz="1400" dirty="0"/>
              <a:t> </a:t>
            </a:r>
            <a:r>
              <a:rPr lang="es-MX" sz="1400" dirty="0" err="1"/>
              <a:t>most</a:t>
            </a:r>
            <a:r>
              <a:rPr lang="es-MX" sz="1400" dirty="0"/>
              <a:t> representative </a:t>
            </a:r>
            <a:r>
              <a:rPr lang="es-MX" sz="1400" dirty="0" err="1"/>
              <a:t>tower</a:t>
            </a:r>
            <a:r>
              <a:rPr lang="es-MX" sz="1400" dirty="0"/>
              <a:t> in </a:t>
            </a:r>
            <a:r>
              <a:rPr lang="es-MX" sz="1400" dirty="0" err="1"/>
              <a:t>the</a:t>
            </a:r>
            <a:r>
              <a:rPr lang="es-MX" sz="1400" dirty="0"/>
              <a:t> </a:t>
            </a:r>
            <a:r>
              <a:rPr lang="es-MX" sz="1400" dirty="0" err="1"/>
              <a:t>city</a:t>
            </a:r>
            <a:r>
              <a:rPr lang="es-MX" sz="1400" dirty="0"/>
              <a:t> </a:t>
            </a:r>
            <a:r>
              <a:rPr lang="es-MX" sz="1400" dirty="0" err="1"/>
              <a:t>of</a:t>
            </a:r>
            <a:r>
              <a:rPr lang="es-MX" sz="1400" dirty="0"/>
              <a:t> London and </a:t>
            </a:r>
            <a:r>
              <a:rPr lang="es-MX" sz="1400" dirty="0" err="1"/>
              <a:t>is</a:t>
            </a:r>
            <a:r>
              <a:rPr lang="es-MX" sz="1400" dirty="0"/>
              <a:t> home </a:t>
            </a:r>
            <a:r>
              <a:rPr lang="es-MX" sz="1400" dirty="0" err="1"/>
              <a:t>to</a:t>
            </a:r>
            <a:r>
              <a:rPr lang="es-MX" sz="1400" dirty="0"/>
              <a:t> </a:t>
            </a:r>
            <a:r>
              <a:rPr lang="es-MX" sz="1400" dirty="0" err="1"/>
              <a:t>one</a:t>
            </a:r>
            <a:r>
              <a:rPr lang="es-MX" sz="1400" dirty="0"/>
              <a:t> </a:t>
            </a:r>
            <a:r>
              <a:rPr lang="es-MX" sz="1400" dirty="0" err="1"/>
              <a:t>of</a:t>
            </a:r>
            <a:r>
              <a:rPr lang="es-MX" sz="1400" dirty="0"/>
              <a:t> </a:t>
            </a:r>
            <a:r>
              <a:rPr lang="es-MX" sz="1400" dirty="0" err="1"/>
              <a:t>the</a:t>
            </a:r>
            <a:r>
              <a:rPr lang="es-MX" sz="1400" dirty="0"/>
              <a:t> </a:t>
            </a:r>
            <a:r>
              <a:rPr lang="es-MX" sz="1400" dirty="0" err="1"/>
              <a:t>largest</a:t>
            </a:r>
            <a:r>
              <a:rPr lang="es-MX" sz="1400" dirty="0"/>
              <a:t> </a:t>
            </a:r>
            <a:r>
              <a:rPr lang="es-MX" sz="1400" dirty="0" err="1"/>
              <a:t>mechanical</a:t>
            </a:r>
            <a:r>
              <a:rPr lang="es-MX" sz="1400" dirty="0"/>
              <a:t> </a:t>
            </a:r>
            <a:r>
              <a:rPr lang="es-MX" sz="1400" dirty="0" err="1"/>
              <a:t>clocks</a:t>
            </a:r>
            <a:r>
              <a:rPr lang="es-MX" sz="1400" dirty="0"/>
              <a:t> in </a:t>
            </a:r>
            <a:r>
              <a:rPr lang="es-MX" sz="1400" dirty="0" err="1"/>
              <a:t>the</a:t>
            </a:r>
            <a:r>
              <a:rPr lang="es-MX" sz="1400" dirty="0"/>
              <a:t> </a:t>
            </a:r>
            <a:r>
              <a:rPr lang="es-MX" sz="1400" dirty="0" err="1"/>
              <a:t>world</a:t>
            </a:r>
            <a:r>
              <a:rPr lang="es-MX" sz="1400" dirty="0"/>
              <a:t>. Big ben </a:t>
            </a:r>
            <a:r>
              <a:rPr lang="es-MX" sz="1400" dirty="0" err="1"/>
              <a:t>is</a:t>
            </a:r>
            <a:r>
              <a:rPr lang="es-MX" sz="1400" dirty="0"/>
              <a:t> </a:t>
            </a:r>
            <a:r>
              <a:rPr lang="es-MX" sz="1400" dirty="0" err="1"/>
              <a:t>the</a:t>
            </a:r>
            <a:r>
              <a:rPr lang="es-MX" sz="1400" dirty="0"/>
              <a:t> </a:t>
            </a:r>
            <a:r>
              <a:rPr lang="es-MX" sz="1400" dirty="0" err="1"/>
              <a:t>name</a:t>
            </a:r>
            <a:r>
              <a:rPr lang="es-MX" sz="1400" dirty="0"/>
              <a:t> </a:t>
            </a:r>
            <a:r>
              <a:rPr lang="es-MX" sz="1400" dirty="0" err="1"/>
              <a:t>by</a:t>
            </a:r>
            <a:r>
              <a:rPr lang="es-MX" sz="1400" dirty="0"/>
              <a:t> </a:t>
            </a:r>
            <a:r>
              <a:rPr lang="es-MX" sz="1400" dirty="0" err="1"/>
              <a:t>which</a:t>
            </a:r>
            <a:r>
              <a:rPr lang="es-MX" sz="1400" dirty="0"/>
              <a:t> </a:t>
            </a:r>
            <a:r>
              <a:rPr lang="es-MX" sz="1400" dirty="0" err="1"/>
              <a:t>the</a:t>
            </a:r>
            <a:r>
              <a:rPr lang="es-MX" sz="1400" dirty="0"/>
              <a:t> </a:t>
            </a:r>
            <a:r>
              <a:rPr lang="es-MX" sz="1400" dirty="0" err="1"/>
              <a:t>tower</a:t>
            </a:r>
            <a:r>
              <a:rPr lang="es-MX" sz="1400" dirty="0"/>
              <a:t> </a:t>
            </a:r>
            <a:r>
              <a:rPr lang="es-MX" sz="1400" dirty="0" err="1"/>
              <a:t>is</a:t>
            </a:r>
            <a:r>
              <a:rPr lang="es-MX" sz="1400" dirty="0"/>
              <a:t> </a:t>
            </a:r>
            <a:r>
              <a:rPr lang="es-MX" sz="1400" dirty="0" err="1"/>
              <a:t>known</a:t>
            </a:r>
            <a:r>
              <a:rPr lang="es-MX" sz="1400" dirty="0"/>
              <a:t> </a:t>
            </a:r>
            <a:r>
              <a:rPr lang="es-MX" sz="1400" dirty="0" err="1"/>
              <a:t>worldwide</a:t>
            </a:r>
            <a:r>
              <a:rPr lang="es-MX" sz="1400" dirty="0"/>
              <a:t>, </a:t>
            </a:r>
            <a:r>
              <a:rPr lang="es-MX" sz="1400" dirty="0" err="1"/>
              <a:t>but</a:t>
            </a:r>
            <a:r>
              <a:rPr lang="es-MX" sz="1400" dirty="0"/>
              <a:t> </a:t>
            </a:r>
            <a:r>
              <a:rPr lang="es-MX" sz="1400" dirty="0" err="1"/>
              <a:t>it</a:t>
            </a:r>
            <a:r>
              <a:rPr lang="es-MX" sz="1400" dirty="0"/>
              <a:t> </a:t>
            </a:r>
            <a:r>
              <a:rPr lang="es-MX" sz="1400" dirty="0" err="1"/>
              <a:t>is</a:t>
            </a:r>
            <a:r>
              <a:rPr lang="es-MX" sz="1400" dirty="0"/>
              <a:t> </a:t>
            </a:r>
            <a:r>
              <a:rPr lang="es-MX" sz="1400" dirty="0" err="1"/>
              <a:t>worth</a:t>
            </a:r>
            <a:r>
              <a:rPr lang="es-MX" sz="1400" dirty="0"/>
              <a:t>  </a:t>
            </a:r>
            <a:r>
              <a:rPr lang="es-MX" sz="1400" dirty="0" err="1"/>
              <a:t>mentioning</a:t>
            </a:r>
            <a:r>
              <a:rPr lang="es-MX" sz="1400" dirty="0"/>
              <a:t> </a:t>
            </a:r>
            <a:r>
              <a:rPr lang="es-MX" sz="1400" dirty="0" err="1"/>
              <a:t>that</a:t>
            </a:r>
            <a:r>
              <a:rPr lang="es-MX" sz="1400" dirty="0"/>
              <a:t> </a:t>
            </a:r>
            <a:r>
              <a:rPr lang="es-MX" sz="1400" dirty="0" err="1"/>
              <a:t>since</a:t>
            </a:r>
            <a:r>
              <a:rPr lang="es-MX" sz="1400" dirty="0"/>
              <a:t> 2012 </a:t>
            </a:r>
            <a:r>
              <a:rPr lang="es-MX" sz="1400" dirty="0" err="1"/>
              <a:t>its</a:t>
            </a:r>
            <a:r>
              <a:rPr lang="es-MX" sz="1400" dirty="0"/>
              <a:t> real </a:t>
            </a:r>
            <a:r>
              <a:rPr lang="es-MX" sz="1400" dirty="0" err="1"/>
              <a:t>name</a:t>
            </a:r>
            <a:r>
              <a:rPr lang="es-MX" sz="1400" dirty="0"/>
              <a:t> </a:t>
            </a:r>
            <a:r>
              <a:rPr lang="es-MX" sz="1400" dirty="0" err="1"/>
              <a:t>is</a:t>
            </a:r>
            <a:r>
              <a:rPr lang="es-MX" sz="1400" dirty="0"/>
              <a:t> Elizabeth </a:t>
            </a:r>
            <a:r>
              <a:rPr lang="es-MX" sz="1400" dirty="0" err="1"/>
              <a:t>tower</a:t>
            </a:r>
            <a:endParaRPr lang="es-MX" sz="1400" dirty="0"/>
          </a:p>
        </p:txBody>
      </p:sp>
      <p:pic>
        <p:nvPicPr>
          <p:cNvPr id="5" name="Marcador de contenido 4">
            <a:extLst>
              <a:ext uri="{FF2B5EF4-FFF2-40B4-BE49-F238E27FC236}">
                <a16:creationId xmlns:a16="http://schemas.microsoft.com/office/drawing/2014/main" id="{E6810AD5-8301-37DD-0699-BB58FCDCD5E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49700" y="186794"/>
            <a:ext cx="3149600" cy="4300538"/>
          </a:xfrm>
        </p:spPr>
      </p:pic>
    </p:spTree>
    <p:extLst>
      <p:ext uri="{BB962C8B-B14F-4D97-AF65-F5344CB8AC3E}">
        <p14:creationId xmlns:p14="http://schemas.microsoft.com/office/powerpoint/2010/main" val="301539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2FCAFA31-1957-D29B-AC99-8A5CC486D6C6}"/>
              </a:ext>
            </a:extLst>
          </p:cNvPr>
          <p:cNvSpPr>
            <a:spLocks noGrp="1"/>
          </p:cNvSpPr>
          <p:nvPr>
            <p:ph type="title"/>
          </p:nvPr>
        </p:nvSpPr>
        <p:spPr/>
        <p:txBody>
          <a:bodyPr>
            <a:normAutofit fontScale="90000"/>
          </a:bodyPr>
          <a:lstStyle/>
          <a:p>
            <a:r>
              <a:rPr lang="es-MX" sz="1600" dirty="0" err="1">
                <a:latin typeface="Arial" panose="020B0604020202020204" pitchFamily="34" charset="0"/>
                <a:cs typeface="Arial" panose="020B0604020202020204" pitchFamily="34" charset="0"/>
              </a:rPr>
              <a:t>The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construction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Big Ben </a:t>
            </a:r>
            <a:r>
              <a:rPr lang="es-MX" sz="1600" dirty="0" err="1">
                <a:latin typeface="Arial" panose="020B0604020202020204" pitchFamily="34" charset="0"/>
                <a:cs typeface="Arial" panose="020B0604020202020204" pitchFamily="34" charset="0"/>
              </a:rPr>
              <a:t>began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September</a:t>
            </a:r>
            <a:r>
              <a:rPr lang="es-MX" sz="1600" dirty="0">
                <a:latin typeface="Arial" panose="020B0604020202020204" pitchFamily="34" charset="0"/>
                <a:cs typeface="Arial" panose="020B0604020202020204" pitchFamily="34" charset="0"/>
              </a:rPr>
              <a:t> 28, 1843 </a:t>
            </a:r>
            <a:r>
              <a:rPr lang="es-MX" sz="1600" dirty="0" err="1">
                <a:latin typeface="Arial" panose="020B0604020202020204" pitchFamily="34" charset="0"/>
                <a:cs typeface="Arial" panose="020B0604020202020204" pitchFamily="34" charset="0"/>
              </a:rPr>
              <a:t>when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the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fundation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stone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Big Ben </a:t>
            </a:r>
            <a:r>
              <a:rPr lang="es-MX" sz="1600" dirty="0" err="1">
                <a:latin typeface="Arial" panose="020B0604020202020204" pitchFamily="34" charset="0"/>
                <a:cs typeface="Arial" panose="020B0604020202020204" pitchFamily="34" charset="0"/>
              </a:rPr>
              <a:t>was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laid.This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monument</a:t>
            </a:r>
            <a:r>
              <a:rPr lang="es-MX" sz="1600" dirty="0">
                <a:latin typeface="Arial" panose="020B0604020202020204" pitchFamily="34" charset="0"/>
                <a:cs typeface="Arial" panose="020B0604020202020204" pitchFamily="34" charset="0"/>
              </a:rPr>
              <a:t> has </a:t>
            </a:r>
            <a:r>
              <a:rPr lang="es-MX" sz="1600" dirty="0" err="1">
                <a:latin typeface="Arial" panose="020B0604020202020204" pitchFamily="34" charset="0"/>
                <a:cs typeface="Arial" panose="020B0604020202020204" pitchFamily="34" charset="0"/>
              </a:rPr>
              <a:t>weighs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about</a:t>
            </a:r>
            <a:r>
              <a:rPr lang="es-MX" sz="1600" dirty="0">
                <a:latin typeface="Arial" panose="020B0604020202020204" pitchFamily="34" charset="0"/>
                <a:cs typeface="Arial" panose="020B0604020202020204" pitchFamily="34" charset="0"/>
              </a:rPr>
              <a:t> 13.8 </a:t>
            </a:r>
            <a:r>
              <a:rPr lang="es-MX" sz="1600" dirty="0" err="1">
                <a:latin typeface="Arial" panose="020B0604020202020204" pitchFamily="34" charset="0"/>
                <a:cs typeface="Arial" panose="020B0604020202020204" pitchFamily="34" charset="0"/>
              </a:rPr>
              <a:t>tons</a:t>
            </a:r>
            <a:r>
              <a:rPr lang="es-MX" sz="1600" dirty="0">
                <a:latin typeface="Arial" panose="020B0604020202020204" pitchFamily="34" charset="0"/>
                <a:cs typeface="Arial" panose="020B0604020202020204" pitchFamily="34" charset="0"/>
              </a:rPr>
              <a:t>, has a </a:t>
            </a:r>
            <a:r>
              <a:rPr lang="es-MX" sz="1600" dirty="0" err="1">
                <a:latin typeface="Arial" panose="020B0604020202020204" pitchFamily="34" charset="0"/>
                <a:cs typeface="Arial" panose="020B0604020202020204" pitchFamily="34" charset="0"/>
              </a:rPr>
              <a:t>height</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96.3 </a:t>
            </a:r>
            <a:r>
              <a:rPr lang="es-MX" sz="1600" dirty="0" err="1">
                <a:latin typeface="Arial" panose="020B0604020202020204" pitchFamily="34" charset="0"/>
                <a:cs typeface="Arial" panose="020B0604020202020204" pitchFamily="34" charset="0"/>
              </a:rPr>
              <a:t>meters</a:t>
            </a:r>
            <a:r>
              <a:rPr lang="es-MX" sz="1600" dirty="0">
                <a:latin typeface="Arial" panose="020B0604020202020204" pitchFamily="34" charset="0"/>
                <a:cs typeface="Arial" panose="020B0604020202020204" pitchFamily="34" charset="0"/>
              </a:rPr>
              <a:t> and </a:t>
            </a:r>
            <a:r>
              <a:rPr lang="es-MX" sz="1600" dirty="0" err="1">
                <a:latin typeface="Arial" panose="020B0604020202020204" pitchFamily="34" charset="0"/>
                <a:cs typeface="Arial" panose="020B0604020202020204" pitchFamily="34" charset="0"/>
              </a:rPr>
              <a:t>sits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on</a:t>
            </a:r>
            <a:r>
              <a:rPr lang="es-MX" sz="1600" dirty="0">
                <a:latin typeface="Arial" panose="020B0604020202020204" pitchFamily="34" charset="0"/>
                <a:cs typeface="Arial" panose="020B0604020202020204" pitchFamily="34" charset="0"/>
              </a:rPr>
              <a:t> a base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225 </a:t>
            </a:r>
            <a:r>
              <a:rPr lang="es-MX" sz="1600" dirty="0" err="1">
                <a:latin typeface="Arial" panose="020B0604020202020204" pitchFamily="34" charset="0"/>
                <a:cs typeface="Arial" panose="020B0604020202020204" pitchFamily="34" charset="0"/>
              </a:rPr>
              <a:t>square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meters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This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clock</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is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reliability</a:t>
            </a:r>
            <a:r>
              <a:rPr lang="es-MX" sz="1600" dirty="0">
                <a:latin typeface="Arial" panose="020B0604020202020204" pitchFamily="34" charset="0"/>
                <a:cs typeface="Arial" panose="020B0604020202020204" pitchFamily="34" charset="0"/>
              </a:rPr>
              <a:t> as </a:t>
            </a:r>
            <a:r>
              <a:rPr lang="es-MX" sz="1600" dirty="0" err="1">
                <a:latin typeface="Arial" panose="020B0604020202020204" pitchFamily="34" charset="0"/>
                <a:cs typeface="Arial" panose="020B0604020202020204" pitchFamily="34" charset="0"/>
              </a:rPr>
              <a:t>it</a:t>
            </a:r>
            <a:r>
              <a:rPr lang="es-MX" sz="1600" dirty="0">
                <a:latin typeface="Arial" panose="020B0604020202020204" pitchFamily="34" charset="0"/>
                <a:cs typeface="Arial" panose="020B0604020202020204" pitchFamily="34" charset="0"/>
              </a:rPr>
              <a:t> has </a:t>
            </a:r>
            <a:r>
              <a:rPr lang="es-MX" sz="1600" dirty="0" err="1">
                <a:latin typeface="Arial" panose="020B0604020202020204" pitchFamily="34" charset="0"/>
                <a:cs typeface="Arial" panose="020B0604020202020204" pitchFamily="34" charset="0"/>
              </a:rPr>
              <a:t>rarely</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stopped</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working</a:t>
            </a:r>
            <a:r>
              <a:rPr lang="es-MX" sz="1600" dirty="0">
                <a:latin typeface="Arial" panose="020B0604020202020204" pitchFamily="34" charset="0"/>
                <a:cs typeface="Arial" panose="020B0604020202020204" pitchFamily="34" charset="0"/>
              </a:rPr>
              <a:t>.</a:t>
            </a:r>
            <a:br>
              <a:rPr lang="es-MX" dirty="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pic>
        <p:nvPicPr>
          <p:cNvPr id="10" name="Marcador de contenido 9">
            <a:extLst>
              <a:ext uri="{FF2B5EF4-FFF2-40B4-BE49-F238E27FC236}">
                <a16:creationId xmlns:a16="http://schemas.microsoft.com/office/drawing/2014/main" id="{D92338C3-E586-A207-40C0-1A9144FE16C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03841" y="868585"/>
            <a:ext cx="2295144" cy="3249168"/>
          </a:xfrm>
        </p:spPr>
      </p:pic>
      <p:sp>
        <p:nvSpPr>
          <p:cNvPr id="11" name="CuadroTexto 10">
            <a:extLst>
              <a:ext uri="{FF2B5EF4-FFF2-40B4-BE49-F238E27FC236}">
                <a16:creationId xmlns:a16="http://schemas.microsoft.com/office/drawing/2014/main" id="{AB852709-1004-D949-B6F4-951ECAE2B391}"/>
              </a:ext>
            </a:extLst>
          </p:cNvPr>
          <p:cNvSpPr txBox="1"/>
          <p:nvPr/>
        </p:nvSpPr>
        <p:spPr>
          <a:xfrm>
            <a:off x="-4021667" y="-1858483"/>
            <a:ext cx="2285999" cy="369332"/>
          </a:xfrm>
          <a:prstGeom prst="rect">
            <a:avLst/>
          </a:prstGeom>
          <a:noFill/>
        </p:spPr>
        <p:txBody>
          <a:bodyPr wrap="square" rtlCol="0">
            <a:spAutoFit/>
          </a:bodyPr>
          <a:lstStyle/>
          <a:p>
            <a:r>
              <a:rPr lang="es-MX" sz="900" dirty="0">
                <a:hlinkClick r:id="rId3" tooltip="https://www.flickr.com/photos/euthman/340983730"/>
              </a:rPr>
              <a:t>Esta foto</a:t>
            </a:r>
            <a:r>
              <a:rPr lang="es-MX" sz="900" dirty="0"/>
              <a:t> de Autor desconocido está bajo licencia </a:t>
            </a:r>
            <a:r>
              <a:rPr lang="es-MX" sz="900" dirty="0">
                <a:hlinkClick r:id="rId4" tooltip="https://creativecommons.org/licenses/by-sa/3.0/"/>
              </a:rPr>
              <a:t>CC BY-SA</a:t>
            </a:r>
            <a:endParaRPr lang="es-MX" sz="900" dirty="0"/>
          </a:p>
        </p:txBody>
      </p:sp>
    </p:spTree>
    <p:extLst>
      <p:ext uri="{BB962C8B-B14F-4D97-AF65-F5344CB8AC3E}">
        <p14:creationId xmlns:p14="http://schemas.microsoft.com/office/powerpoint/2010/main" val="405558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A10EE-CA73-9BC2-06EF-028EFA455117}"/>
              </a:ext>
            </a:extLst>
          </p:cNvPr>
          <p:cNvSpPr>
            <a:spLocks noGrp="1"/>
          </p:cNvSpPr>
          <p:nvPr>
            <p:ph type="title"/>
          </p:nvPr>
        </p:nvSpPr>
        <p:spPr/>
        <p:txBody>
          <a:bodyPr>
            <a:normAutofit/>
          </a:bodyPr>
          <a:lstStyle/>
          <a:p>
            <a:r>
              <a:rPr lang="es-MX" sz="1400" dirty="0" err="1">
                <a:latin typeface="Arial" panose="020B0604020202020204" pitchFamily="34" charset="0"/>
                <a:cs typeface="Arial" panose="020B0604020202020204" pitchFamily="34" charset="0"/>
              </a:rPr>
              <a:t>Each</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big</a:t>
            </a:r>
            <a:r>
              <a:rPr lang="es-MX" sz="1400" dirty="0">
                <a:latin typeface="Arial" panose="020B0604020202020204" pitchFamily="34" charset="0"/>
                <a:cs typeface="Arial" panose="020B0604020202020204" pitchFamily="34" charset="0"/>
              </a:rPr>
              <a:t> ben </a:t>
            </a:r>
            <a:r>
              <a:rPr lang="es-MX" sz="1400" dirty="0" err="1">
                <a:latin typeface="Arial" panose="020B0604020202020204" pitchFamily="34" charset="0"/>
                <a:cs typeface="Arial" panose="020B0604020202020204" pitchFamily="34" charset="0"/>
              </a:rPr>
              <a:t>clock</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face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measures</a:t>
            </a:r>
            <a:r>
              <a:rPr lang="es-MX" sz="1400" dirty="0">
                <a:latin typeface="Arial" panose="020B0604020202020204" pitchFamily="34" charset="0"/>
                <a:cs typeface="Arial" panose="020B0604020202020204" pitchFamily="34" charset="0"/>
              </a:rPr>
              <a:t> 7.5 </a:t>
            </a:r>
            <a:r>
              <a:rPr lang="es-MX" sz="1400" dirty="0" err="1">
                <a:latin typeface="Arial" panose="020B0604020202020204" pitchFamily="34" charset="0"/>
                <a:cs typeface="Arial" panose="020B0604020202020204" pitchFamily="34" charset="0"/>
              </a:rPr>
              <a:t>meters</a:t>
            </a:r>
            <a:r>
              <a:rPr lang="es-MX" sz="1400" dirty="0">
                <a:latin typeface="Arial" panose="020B0604020202020204" pitchFamily="34" charset="0"/>
                <a:cs typeface="Arial" panose="020B0604020202020204" pitchFamily="34" charset="0"/>
              </a:rPr>
              <a:t> and </a:t>
            </a:r>
            <a:r>
              <a:rPr lang="es-MX" sz="1400" dirty="0" err="1">
                <a:latin typeface="Arial" panose="020B0604020202020204" pitchFamily="34" charset="0"/>
                <a:cs typeface="Arial" panose="020B0604020202020204" pitchFamily="34" charset="0"/>
              </a:rPr>
              <a:t>hands</a:t>
            </a:r>
            <a:r>
              <a:rPr lang="es-MX" sz="1400" dirty="0">
                <a:latin typeface="Arial" panose="020B0604020202020204" pitchFamily="34" charset="0"/>
                <a:cs typeface="Arial" panose="020B0604020202020204" pitchFamily="34" charset="0"/>
              </a:rPr>
              <a:t> are </a:t>
            </a:r>
            <a:r>
              <a:rPr lang="es-MX" sz="1400" dirty="0" err="1">
                <a:latin typeface="Arial" panose="020B0604020202020204" pitchFamily="34" charset="0"/>
                <a:cs typeface="Arial" panose="020B0604020202020204" pitchFamily="34" charset="0"/>
              </a:rPr>
              <a:t>of</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great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length</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hour</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hand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measures</a:t>
            </a:r>
            <a:r>
              <a:rPr lang="es-MX" sz="1400" dirty="0">
                <a:latin typeface="Arial" panose="020B0604020202020204" pitchFamily="34" charset="0"/>
                <a:cs typeface="Arial" panose="020B0604020202020204" pitchFamily="34" charset="0"/>
              </a:rPr>
              <a:t> 2.7 </a:t>
            </a:r>
            <a:r>
              <a:rPr lang="es-MX" sz="1400" dirty="0" err="1">
                <a:latin typeface="Arial" panose="020B0604020202020204" pitchFamily="34" charset="0"/>
                <a:cs typeface="Arial" panose="020B0604020202020204" pitchFamily="34" charset="0"/>
              </a:rPr>
              <a:t>meters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long</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while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the</a:t>
            </a:r>
            <a:r>
              <a:rPr lang="es-MX" sz="1400" dirty="0">
                <a:latin typeface="Arial" panose="020B0604020202020204" pitchFamily="34" charset="0"/>
                <a:cs typeface="Arial" panose="020B0604020202020204" pitchFamily="34" charset="0"/>
              </a:rPr>
              <a:t> minute and </a:t>
            </a:r>
            <a:r>
              <a:rPr lang="es-MX" sz="1400" dirty="0" err="1">
                <a:latin typeface="Arial" panose="020B0604020202020204" pitchFamily="34" charset="0"/>
                <a:cs typeface="Arial" panose="020B0604020202020204" pitchFamily="34" charset="0"/>
              </a:rPr>
              <a:t>measures</a:t>
            </a:r>
            <a:r>
              <a:rPr lang="es-MX" sz="1400" dirty="0">
                <a:latin typeface="Arial" panose="020B0604020202020204" pitchFamily="34" charset="0"/>
                <a:cs typeface="Arial" panose="020B0604020202020204" pitchFamily="34" charset="0"/>
              </a:rPr>
              <a:t> 4.3 </a:t>
            </a:r>
            <a:r>
              <a:rPr lang="es-MX" sz="1400" dirty="0" err="1">
                <a:latin typeface="Arial" panose="020B0604020202020204" pitchFamily="34" charset="0"/>
                <a:cs typeface="Arial" panose="020B0604020202020204" pitchFamily="34" charset="0"/>
              </a:rPr>
              <a:t>meters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numbers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on</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clock</a:t>
            </a:r>
            <a:r>
              <a:rPr lang="es-MX" sz="1400" dirty="0">
                <a:latin typeface="Arial" panose="020B0604020202020204" pitchFamily="34" charset="0"/>
                <a:cs typeface="Arial" panose="020B0604020202020204" pitchFamily="34" charset="0"/>
              </a:rPr>
              <a:t> are </a:t>
            </a:r>
            <a:r>
              <a:rPr lang="es-MX" sz="1400" dirty="0" err="1">
                <a:latin typeface="Arial" panose="020B0604020202020204" pitchFamily="34" charset="0"/>
                <a:cs typeface="Arial" panose="020B0604020202020204" pitchFamily="34" charset="0"/>
              </a:rPr>
              <a:t>not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far</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behind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with</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its</a:t>
            </a:r>
            <a:r>
              <a:rPr lang="es-MX" sz="1400" dirty="0">
                <a:latin typeface="Arial" panose="020B0604020202020204" pitchFamily="34" charset="0"/>
                <a:cs typeface="Arial" panose="020B0604020202020204" pitchFamily="34" charset="0"/>
              </a:rPr>
              <a:t> 50 </a:t>
            </a:r>
            <a:r>
              <a:rPr lang="es-MX" sz="1400" dirty="0" err="1">
                <a:latin typeface="Arial" panose="020B0604020202020204" pitchFamily="34" charset="0"/>
                <a:cs typeface="Arial" panose="020B0604020202020204" pitchFamily="34" charset="0"/>
              </a:rPr>
              <a:t>centimeters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of</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height</a:t>
            </a:r>
            <a:r>
              <a:rPr lang="es-MX" sz="1400" dirty="0">
                <a:latin typeface="Arial" panose="020B0604020202020204" pitchFamily="34" charset="0"/>
                <a:cs typeface="Arial" panose="020B0604020202020204" pitchFamily="34" charset="0"/>
              </a:rPr>
              <a:t>. </a:t>
            </a:r>
          </a:p>
        </p:txBody>
      </p:sp>
      <p:pic>
        <p:nvPicPr>
          <p:cNvPr id="5" name="Marcador de contenido 4">
            <a:extLst>
              <a:ext uri="{FF2B5EF4-FFF2-40B4-BE49-F238E27FC236}">
                <a16:creationId xmlns:a16="http://schemas.microsoft.com/office/drawing/2014/main" id="{7381C3F2-AFA1-3C14-9BDA-0D5A24ECCC7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41073" y="685800"/>
            <a:ext cx="5420680" cy="3614738"/>
          </a:xfrm>
        </p:spPr>
      </p:pic>
    </p:spTree>
    <p:extLst>
      <p:ext uri="{BB962C8B-B14F-4D97-AF65-F5344CB8AC3E}">
        <p14:creationId xmlns:p14="http://schemas.microsoft.com/office/powerpoint/2010/main" val="63623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41A8D-8CFC-7198-0D7D-339B3BDD9475}"/>
              </a:ext>
            </a:extLst>
          </p:cNvPr>
          <p:cNvSpPr>
            <a:spLocks noGrp="1"/>
          </p:cNvSpPr>
          <p:nvPr>
            <p:ph type="title"/>
          </p:nvPr>
        </p:nvSpPr>
        <p:spPr>
          <a:xfrm>
            <a:off x="691357" y="4300538"/>
            <a:ext cx="8520112" cy="1465262"/>
          </a:xfrm>
        </p:spPr>
        <p:txBody>
          <a:bodyPr>
            <a:normAutofit/>
          </a:bodyPr>
          <a:lstStyle/>
          <a:p>
            <a:r>
              <a:rPr lang="es-MX" sz="1400" dirty="0"/>
              <a:t>Big Ben has </a:t>
            </a:r>
            <a:r>
              <a:rPr lang="es-MX" sz="1400" dirty="0" err="1"/>
              <a:t>become</a:t>
            </a:r>
            <a:r>
              <a:rPr lang="es-MX" sz="1400" dirty="0"/>
              <a:t> a </a:t>
            </a:r>
            <a:r>
              <a:rPr lang="es-MX" sz="1400" dirty="0" err="1"/>
              <a:t>very</a:t>
            </a:r>
            <a:r>
              <a:rPr lang="es-MX" sz="1400" dirty="0"/>
              <a:t> </a:t>
            </a:r>
            <a:r>
              <a:rPr lang="es-MX" sz="1400" dirty="0" err="1"/>
              <a:t>important</a:t>
            </a:r>
            <a:r>
              <a:rPr lang="es-MX" sz="1400" dirty="0"/>
              <a:t> </a:t>
            </a:r>
            <a:r>
              <a:rPr lang="es-MX" sz="1400" dirty="0" err="1"/>
              <a:t>tourist</a:t>
            </a:r>
            <a:r>
              <a:rPr lang="es-MX" sz="1400" dirty="0"/>
              <a:t> </a:t>
            </a:r>
            <a:r>
              <a:rPr lang="es-MX" sz="1400" dirty="0" err="1"/>
              <a:t>attraction</a:t>
            </a:r>
            <a:r>
              <a:rPr lang="es-MX" sz="1400" dirty="0"/>
              <a:t> in </a:t>
            </a:r>
            <a:r>
              <a:rPr lang="es-MX" sz="1400" dirty="0" err="1"/>
              <a:t>the</a:t>
            </a:r>
            <a:r>
              <a:rPr lang="es-MX" sz="1400" dirty="0"/>
              <a:t> </a:t>
            </a:r>
            <a:r>
              <a:rPr lang="es-MX" sz="1400" dirty="0" err="1"/>
              <a:t>u.k</a:t>
            </a:r>
            <a:r>
              <a:rPr lang="es-MX" sz="1400" dirty="0"/>
              <a:t>, </a:t>
            </a:r>
            <a:r>
              <a:rPr lang="es-MX" sz="1400" dirty="0" err="1"/>
              <a:t>receiving</a:t>
            </a:r>
            <a:r>
              <a:rPr lang="es-MX" sz="1400" dirty="0"/>
              <a:t>  </a:t>
            </a:r>
            <a:r>
              <a:rPr lang="es-MX" sz="1400" dirty="0" err="1"/>
              <a:t>approximately</a:t>
            </a:r>
            <a:r>
              <a:rPr lang="es-MX" sz="1400" dirty="0"/>
              <a:t> more tan 15 millón </a:t>
            </a:r>
            <a:r>
              <a:rPr lang="es-MX" sz="1400" dirty="0" err="1"/>
              <a:t>tourists</a:t>
            </a:r>
            <a:r>
              <a:rPr lang="es-MX" sz="1400" dirty="0"/>
              <a:t> a  </a:t>
            </a:r>
            <a:r>
              <a:rPr lang="es-MX" sz="1400" dirty="0" err="1"/>
              <a:t>year</a:t>
            </a:r>
            <a:r>
              <a:rPr lang="es-MX" sz="1400" dirty="0"/>
              <a:t>. </a:t>
            </a:r>
            <a:r>
              <a:rPr lang="es-MX" sz="1400" dirty="0" err="1"/>
              <a:t>Visitors</a:t>
            </a:r>
            <a:r>
              <a:rPr lang="es-MX" sz="1400" dirty="0"/>
              <a:t> are </a:t>
            </a:r>
            <a:r>
              <a:rPr lang="es-MX" sz="1400" dirty="0" err="1"/>
              <a:t>allowed</a:t>
            </a:r>
            <a:r>
              <a:rPr lang="es-MX" sz="1400" dirty="0"/>
              <a:t> </a:t>
            </a:r>
            <a:r>
              <a:rPr lang="es-MX" sz="1400" dirty="0" err="1"/>
              <a:t>to</a:t>
            </a:r>
            <a:r>
              <a:rPr lang="es-MX" sz="1400" dirty="0"/>
              <a:t> </a:t>
            </a:r>
            <a:r>
              <a:rPr lang="es-MX" sz="1400" dirty="0" err="1"/>
              <a:t>attend</a:t>
            </a:r>
            <a:r>
              <a:rPr lang="es-MX" sz="1400" dirty="0"/>
              <a:t> debates, </a:t>
            </a:r>
            <a:r>
              <a:rPr lang="es-MX" sz="1400" dirty="0" err="1"/>
              <a:t>watch</a:t>
            </a:r>
            <a:r>
              <a:rPr lang="es-MX" sz="1400" dirty="0"/>
              <a:t> </a:t>
            </a:r>
            <a:r>
              <a:rPr lang="es-MX" sz="1400" dirty="0" err="1"/>
              <a:t>hearings</a:t>
            </a:r>
            <a:r>
              <a:rPr lang="es-MX" sz="1400" dirty="0"/>
              <a:t> and tour </a:t>
            </a:r>
            <a:r>
              <a:rPr lang="es-MX" sz="1400" dirty="0" err="1"/>
              <a:t>indside</a:t>
            </a:r>
            <a:r>
              <a:rPr lang="es-MX" sz="1400" dirty="0"/>
              <a:t> </a:t>
            </a:r>
            <a:r>
              <a:rPr lang="es-MX" sz="1400" dirty="0" err="1"/>
              <a:t>the</a:t>
            </a:r>
            <a:r>
              <a:rPr lang="es-MX" sz="1400" dirty="0"/>
              <a:t> </a:t>
            </a:r>
            <a:r>
              <a:rPr lang="es-MX" sz="1400" dirty="0" err="1"/>
              <a:t>houses</a:t>
            </a:r>
            <a:r>
              <a:rPr lang="es-MX" sz="1400" dirty="0"/>
              <a:t> </a:t>
            </a:r>
            <a:r>
              <a:rPr lang="es-MX" sz="1400" dirty="0" err="1"/>
              <a:t>of</a:t>
            </a:r>
            <a:r>
              <a:rPr lang="es-MX" sz="1400" dirty="0"/>
              <a:t> </a:t>
            </a:r>
            <a:r>
              <a:rPr lang="es-MX" sz="1400" dirty="0" err="1"/>
              <a:t>parliament</a:t>
            </a:r>
            <a:r>
              <a:rPr lang="es-MX" sz="1400" dirty="0"/>
              <a:t>, </a:t>
            </a:r>
            <a:r>
              <a:rPr lang="es-MX" sz="1400" dirty="0" err="1"/>
              <a:t>but</a:t>
            </a:r>
            <a:r>
              <a:rPr lang="es-MX" sz="1400" dirty="0"/>
              <a:t> </a:t>
            </a:r>
            <a:r>
              <a:rPr lang="es-MX" sz="1400" dirty="0" err="1"/>
              <a:t>only</a:t>
            </a:r>
            <a:r>
              <a:rPr lang="es-MX" sz="1400" dirty="0"/>
              <a:t> </a:t>
            </a:r>
            <a:r>
              <a:rPr lang="es-MX" sz="1400" dirty="0" err="1"/>
              <a:t>uk</a:t>
            </a:r>
            <a:r>
              <a:rPr lang="es-MX" sz="1400" dirty="0"/>
              <a:t> </a:t>
            </a:r>
            <a:r>
              <a:rPr lang="es-MX" sz="1400" dirty="0" err="1"/>
              <a:t>residents</a:t>
            </a:r>
            <a:r>
              <a:rPr lang="es-MX" sz="1400" dirty="0"/>
              <a:t> are </a:t>
            </a:r>
            <a:r>
              <a:rPr lang="es-MX" sz="1400" dirty="0" err="1"/>
              <a:t>allowed</a:t>
            </a:r>
            <a:r>
              <a:rPr lang="es-MX" sz="1400" dirty="0"/>
              <a:t> </a:t>
            </a:r>
            <a:r>
              <a:rPr lang="es-MX" sz="1400" dirty="0" err="1"/>
              <a:t>to</a:t>
            </a:r>
            <a:r>
              <a:rPr lang="es-MX" sz="1400" dirty="0"/>
              <a:t> tour </a:t>
            </a:r>
            <a:r>
              <a:rPr lang="es-MX" sz="1400" dirty="0" err="1"/>
              <a:t>inside</a:t>
            </a:r>
            <a:r>
              <a:rPr lang="es-MX" sz="1400" dirty="0"/>
              <a:t> </a:t>
            </a:r>
            <a:r>
              <a:rPr lang="es-MX" sz="1400" dirty="0" err="1"/>
              <a:t>the</a:t>
            </a:r>
            <a:r>
              <a:rPr lang="es-MX" sz="1400" dirty="0"/>
              <a:t> </a:t>
            </a:r>
            <a:r>
              <a:rPr lang="es-MX" sz="1400" dirty="0" err="1"/>
              <a:t>big</a:t>
            </a:r>
            <a:r>
              <a:rPr lang="es-MX" sz="1400" dirty="0"/>
              <a:t> ben </a:t>
            </a:r>
            <a:r>
              <a:rPr lang="es-MX" sz="1400" dirty="0" err="1"/>
              <a:t>tower</a:t>
            </a:r>
            <a:r>
              <a:rPr lang="es-MX" sz="1400" dirty="0"/>
              <a:t>.</a:t>
            </a:r>
          </a:p>
        </p:txBody>
      </p:sp>
      <p:pic>
        <p:nvPicPr>
          <p:cNvPr id="5" name="Marcador de contenido 4">
            <a:extLst>
              <a:ext uri="{FF2B5EF4-FFF2-40B4-BE49-F238E27FC236}">
                <a16:creationId xmlns:a16="http://schemas.microsoft.com/office/drawing/2014/main" id="{917E0AB2-996F-031C-2FF4-CFB12DC23DE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38313" y="685800"/>
            <a:ext cx="6426200" cy="3614738"/>
          </a:xfrm>
        </p:spPr>
      </p:pic>
    </p:spTree>
    <p:extLst>
      <p:ext uri="{BB962C8B-B14F-4D97-AF65-F5344CB8AC3E}">
        <p14:creationId xmlns:p14="http://schemas.microsoft.com/office/powerpoint/2010/main" val="2915063037"/>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376</TotalTime>
  <Words>231</Words>
  <Application>Microsoft Office PowerPoint</Application>
  <PresentationFormat>Panorámica</PresentationFormat>
  <Paragraphs>7</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Century Gothic</vt:lpstr>
      <vt:lpstr>Wingdings 3</vt:lpstr>
      <vt:lpstr>Sector</vt:lpstr>
      <vt:lpstr>The  big ben</vt:lpstr>
      <vt:lpstr>The big ben is the most representative tower in the city of London and is home to one of the largest mechanical clocks in the world. Big ben is the name by which the tower is known worldwide, but it is worth  mentioning that since 2012 its real name is Elizabeth tower</vt:lpstr>
      <vt:lpstr>The construction of Big Ben began on September 28, 1843 when the fundation stone of Big Ben was laid.This monument has weighs about 13.8 tons, has a height of 96.3 meters and sits on a base of 225 square meters. This clock  is reliability as it has rarely stopped working. </vt:lpstr>
      <vt:lpstr>Each big ben clock face measures 7.5 meters and hands are of great length; the hour hand measures 2.7 meters long while the minute and measures 4.3 meters. The numbers on the clock are not far behind with its 50 centimeters of height. </vt:lpstr>
      <vt:lpstr>Big Ben has become a very important tourist attraction in the u.k, receiving  approximately more tan 15 millón tourists a  year. Visitors are allowed to attend debates, watch hearings and tour indside the houses of parliament, but only uk residents are allowed to tour inside the big ben tower.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3</cp:revision>
  <dcterms:created xsi:type="dcterms:W3CDTF">2023-11-05T02:22:07Z</dcterms:created>
  <dcterms:modified xsi:type="dcterms:W3CDTF">2023-11-09T23:32:54Z</dcterms:modified>
</cp:coreProperties>
</file>