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411258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34391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64593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‹Nº›</a:t>
            </a:fld>
            <a:endParaRPr lang="en-US" dirty="0"/>
          </a:p>
        </p:txBody>
      </p:sp>
    </p:spTree>
    <p:extLst>
      <p:ext uri="{BB962C8B-B14F-4D97-AF65-F5344CB8AC3E}">
        <p14:creationId xmlns:p14="http://schemas.microsoft.com/office/powerpoint/2010/main" val="269183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12223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415003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5840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72355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4348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45204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11/5/2023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90931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11/5/2023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37164580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Geographic_coordinate_system" TargetMode="External"/><Relationship Id="rId2" Type="http://schemas.openxmlformats.org/officeDocument/2006/relationships/hyperlink" Target="https://en.wikipedia.org/wiki/Canary_Whar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Canary_Wharf_Group" TargetMode="External"/><Relationship Id="rId4" Type="http://schemas.openxmlformats.org/officeDocument/2006/relationships/hyperlink" Target="https://geohack.toolforge.org/geohack.php?pagename=One_Canada_Square&amp;params=51_30_18_N_0_01_10.6_W_region:GB_scale:5000_type:landmar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6EE3A9F-8B61-42AB-AD71-BAF573915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2DFEDF-C753-445D-843A-1F5881CC0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6091939"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8FD8D74B-1EE7-66ED-9EDC-080D08E1FDAA}"/>
              </a:ext>
            </a:extLst>
          </p:cNvPr>
          <p:cNvPicPr>
            <a:picLocks noChangeAspect="1"/>
          </p:cNvPicPr>
          <p:nvPr/>
        </p:nvPicPr>
        <p:blipFill rotWithShape="1">
          <a:blip r:embed="rId2">
            <a:alphaModFix amt="69000"/>
          </a:blip>
          <a:srcRect t="9312" b="17709"/>
          <a:stretch/>
        </p:blipFill>
        <p:spPr>
          <a:xfrm>
            <a:off x="20" y="-1"/>
            <a:ext cx="6091918" cy="6866189"/>
          </a:xfrm>
          <a:prstGeom prst="rect">
            <a:avLst/>
          </a:prstGeom>
        </p:spPr>
      </p:pic>
      <p:sp>
        <p:nvSpPr>
          <p:cNvPr id="2" name="Título 1">
            <a:extLst>
              <a:ext uri="{FF2B5EF4-FFF2-40B4-BE49-F238E27FC236}">
                <a16:creationId xmlns:a16="http://schemas.microsoft.com/office/drawing/2014/main" id="{A366DC10-CE10-3F03-C783-3C65B4AE56B2}"/>
              </a:ext>
            </a:extLst>
          </p:cNvPr>
          <p:cNvSpPr>
            <a:spLocks noGrp="1"/>
          </p:cNvSpPr>
          <p:nvPr>
            <p:ph type="ctrTitle"/>
          </p:nvPr>
        </p:nvSpPr>
        <p:spPr>
          <a:xfrm>
            <a:off x="1069789" y="1073553"/>
            <a:ext cx="3908612" cy="4767912"/>
          </a:xfrm>
        </p:spPr>
        <p:txBody>
          <a:bodyPr anchor="ctr">
            <a:normAutofit/>
          </a:bodyPr>
          <a:lstStyle/>
          <a:p>
            <a:br>
              <a:rPr lang="es-MX" sz="4400" b="0" i="1" cap="all" dirty="0">
                <a:solidFill>
                  <a:srgbClr val="FFFFFF"/>
                </a:solidFill>
                <a:effectLst/>
                <a:latin typeface="druk-medium"/>
              </a:rPr>
            </a:br>
            <a:br>
              <a:rPr lang="es-MX" sz="4400" b="0" i="1" cap="all" dirty="0">
                <a:solidFill>
                  <a:srgbClr val="FFFFFF"/>
                </a:solidFill>
                <a:effectLst/>
                <a:latin typeface="druk-medium"/>
              </a:rPr>
            </a:br>
            <a:r>
              <a:rPr lang="es-MX" sz="4400" b="0" i="1" cap="all" dirty="0">
                <a:solidFill>
                  <a:srgbClr val="FFFFFF"/>
                </a:solidFill>
                <a:effectLst/>
                <a:latin typeface="Dreaming Outloud Script Pro" panose="020F0502020204030204" pitchFamily="66" charset="0"/>
                <a:cs typeface="Dreaming Outloud Script Pro" panose="020F0502020204030204" pitchFamily="66" charset="0"/>
              </a:rPr>
              <a:t>ONE CANADA SQUARE</a:t>
            </a:r>
            <a:br>
              <a:rPr lang="es-MX" sz="4400" b="0" i="0" cap="all" dirty="0">
                <a:solidFill>
                  <a:srgbClr val="FFFFFF"/>
                </a:solidFill>
                <a:effectLst/>
                <a:latin typeface="druk-medium"/>
              </a:rPr>
            </a:br>
            <a:endParaRPr lang="es-MX" sz="4400" dirty="0">
              <a:solidFill>
                <a:srgbClr val="FFFFFF"/>
              </a:solidFill>
            </a:endParaRPr>
          </a:p>
        </p:txBody>
      </p:sp>
      <p:sp>
        <p:nvSpPr>
          <p:cNvPr id="3" name="Subtítulo 2">
            <a:extLst>
              <a:ext uri="{FF2B5EF4-FFF2-40B4-BE49-F238E27FC236}">
                <a16:creationId xmlns:a16="http://schemas.microsoft.com/office/drawing/2014/main" id="{9336F662-A0B2-31CE-8124-37B3A55CBCA7}"/>
              </a:ext>
            </a:extLst>
          </p:cNvPr>
          <p:cNvSpPr>
            <a:spLocks noGrp="1"/>
          </p:cNvSpPr>
          <p:nvPr>
            <p:ph type="subTitle" idx="1"/>
          </p:nvPr>
        </p:nvSpPr>
        <p:spPr>
          <a:xfrm>
            <a:off x="7507405" y="4685553"/>
            <a:ext cx="3275107" cy="1155912"/>
          </a:xfrm>
        </p:spPr>
        <p:txBody>
          <a:bodyPr>
            <a:normAutofit/>
          </a:bodyPr>
          <a:lstStyle/>
          <a:p>
            <a:r>
              <a:rPr lang="es-MX"/>
              <a:t>MARIA FERNANDA HERNANDEZ DOMINGUEZ 4 A</a:t>
            </a:r>
          </a:p>
        </p:txBody>
      </p:sp>
      <p:pic>
        <p:nvPicPr>
          <p:cNvPr id="4" name="Picture 3" descr="Arte líquido colorido">
            <a:extLst>
              <a:ext uri="{FF2B5EF4-FFF2-40B4-BE49-F238E27FC236}">
                <a16:creationId xmlns:a16="http://schemas.microsoft.com/office/drawing/2014/main" id="{438C4B7E-1621-7C56-4310-C87B211BA8DB}"/>
              </a:ext>
            </a:extLst>
          </p:cNvPr>
          <p:cNvPicPr>
            <a:picLocks noChangeAspect="1"/>
          </p:cNvPicPr>
          <p:nvPr/>
        </p:nvPicPr>
        <p:blipFill rotWithShape="1">
          <a:blip r:embed="rId3"/>
          <a:srcRect l="5872" r="6414" b="-4"/>
          <a:stretch/>
        </p:blipFill>
        <p:spPr>
          <a:xfrm>
            <a:off x="7670674" y="1866900"/>
            <a:ext cx="2948577" cy="2353204"/>
          </a:xfrm>
          <a:prstGeom prst="rect">
            <a:avLst/>
          </a:prstGeom>
        </p:spPr>
      </p:pic>
    </p:spTree>
    <p:extLst>
      <p:ext uri="{BB962C8B-B14F-4D97-AF65-F5344CB8AC3E}">
        <p14:creationId xmlns:p14="http://schemas.microsoft.com/office/powerpoint/2010/main" val="251630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3B0E0-3A50-774B-ED0A-11205EF87D9C}"/>
              </a:ext>
            </a:extLst>
          </p:cNvPr>
          <p:cNvSpPr>
            <a:spLocks noGrp="1"/>
          </p:cNvSpPr>
          <p:nvPr>
            <p:ph type="title"/>
          </p:nvPr>
        </p:nvSpPr>
        <p:spPr/>
        <p:txBody>
          <a:bodyPr/>
          <a:lstStyle/>
          <a:p>
            <a:r>
              <a:rPr lang="es-MX" dirty="0"/>
              <a:t>ONE CANADA SQUARE</a:t>
            </a:r>
          </a:p>
        </p:txBody>
      </p:sp>
      <p:sp>
        <p:nvSpPr>
          <p:cNvPr id="3" name="Marcador de contenido 2">
            <a:extLst>
              <a:ext uri="{FF2B5EF4-FFF2-40B4-BE49-F238E27FC236}">
                <a16:creationId xmlns:a16="http://schemas.microsoft.com/office/drawing/2014/main" id="{F51B76DC-838C-62BC-69AF-569FEBFA9ACE}"/>
              </a:ext>
            </a:extLst>
          </p:cNvPr>
          <p:cNvSpPr>
            <a:spLocks noGrp="1"/>
          </p:cNvSpPr>
          <p:nvPr>
            <p:ph idx="1"/>
          </p:nvPr>
        </p:nvSpPr>
        <p:spPr/>
        <p:txBody>
          <a:bodyPr/>
          <a:lstStyle/>
          <a:p>
            <a:r>
              <a:rPr lang="en-US" dirty="0"/>
              <a:t>One Canada Square is a skyscraper in Canary Wharf, London. It is the third tallest building in the United Kingdom at 770 feet (235 m) above ground level, and contains 50 </a:t>
            </a:r>
            <a:r>
              <a:rPr lang="en-US" dirty="0" err="1"/>
              <a:t>storeys</a:t>
            </a:r>
            <a:r>
              <a:rPr lang="en-US" dirty="0"/>
              <a:t>. It achieved the title of the tallest building in the UK upon completion in 1991 and held the title for 21 years until the completion of The Shard (310m) in 2012.</a:t>
            </a:r>
            <a:endParaRPr lang="es-MX" dirty="0"/>
          </a:p>
        </p:txBody>
      </p:sp>
    </p:spTree>
    <p:extLst>
      <p:ext uri="{BB962C8B-B14F-4D97-AF65-F5344CB8AC3E}">
        <p14:creationId xmlns:p14="http://schemas.microsoft.com/office/powerpoint/2010/main" val="17096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2F625F-0430-040F-D334-6F5D7196A888}"/>
              </a:ext>
            </a:extLst>
          </p:cNvPr>
          <p:cNvSpPr>
            <a:spLocks noGrp="1"/>
          </p:cNvSpPr>
          <p:nvPr>
            <p:ph idx="1"/>
          </p:nvPr>
        </p:nvSpPr>
        <p:spPr>
          <a:xfrm>
            <a:off x="1069848" y="1350628"/>
            <a:ext cx="9634011" cy="4875230"/>
          </a:xfrm>
        </p:spPr>
        <p:txBody>
          <a:bodyPr/>
          <a:lstStyle/>
          <a:p>
            <a:pPr algn="just"/>
            <a:r>
              <a:rPr lang="en-US" b="0" i="0" dirty="0">
                <a:solidFill>
                  <a:srgbClr val="202122"/>
                </a:solidFill>
                <a:effectLst/>
                <a:latin typeface="Arial" panose="020B0604020202020204" pitchFamily="34" charset="0"/>
              </a:rPr>
              <a:t>One Canada Square is primarily used for offices, though there are some retail units on the lower ground floor. There is no observation floor. It is a prestigious location for offices and as of October 2017 was completely let.</a:t>
            </a:r>
          </a:p>
          <a:p>
            <a:pPr algn="just"/>
            <a:endParaRPr lang="en-US" dirty="0">
              <a:solidFill>
                <a:srgbClr val="202122"/>
              </a:solidFill>
              <a:latin typeface="Arial" panose="020B0604020202020204" pitchFamily="34" charset="0"/>
            </a:endParaRPr>
          </a:p>
          <a:p>
            <a:pPr algn="just"/>
            <a:r>
              <a:rPr lang="en-US" dirty="0">
                <a:solidFill>
                  <a:srgbClr val="202122"/>
                </a:solidFill>
                <a:latin typeface="Arial" panose="020B0604020202020204" pitchFamily="34" charset="0"/>
              </a:rPr>
              <a:t>The building is </a:t>
            </a:r>
            <a:r>
              <a:rPr lang="en-US" dirty="0" err="1">
                <a:solidFill>
                  <a:srgbClr val="202122"/>
                </a:solidFill>
                <a:latin typeface="Arial" panose="020B0604020202020204" pitchFamily="34" charset="0"/>
              </a:rPr>
              <a:t>recognised</a:t>
            </a:r>
            <a:r>
              <a:rPr lang="en-US" dirty="0">
                <a:solidFill>
                  <a:srgbClr val="202122"/>
                </a:solidFill>
                <a:latin typeface="Arial" panose="020B0604020202020204" pitchFamily="34" charset="0"/>
              </a:rPr>
              <a:t> as a London landmark, and it has gained much attention through film, television, and other media as one of the tallest buildings in the United Kingdom.</a:t>
            </a:r>
            <a:endParaRPr lang="es-MX" dirty="0">
              <a:solidFill>
                <a:srgbClr val="202122"/>
              </a:solidFill>
              <a:latin typeface="Arial" panose="020B0604020202020204" pitchFamily="34" charset="0"/>
            </a:endParaRPr>
          </a:p>
        </p:txBody>
      </p:sp>
    </p:spTree>
    <p:extLst>
      <p:ext uri="{BB962C8B-B14F-4D97-AF65-F5344CB8AC3E}">
        <p14:creationId xmlns:p14="http://schemas.microsoft.com/office/powerpoint/2010/main" val="44578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AA0BF-B002-ABC0-0568-8F3785D7EAEE}"/>
              </a:ext>
            </a:extLst>
          </p:cNvPr>
          <p:cNvSpPr>
            <a:spLocks noGrp="1"/>
          </p:cNvSpPr>
          <p:nvPr>
            <p:ph type="title"/>
          </p:nvPr>
        </p:nvSpPr>
        <p:spPr/>
        <p:txBody>
          <a:bodyPr/>
          <a:lstStyle/>
          <a:p>
            <a:r>
              <a:rPr lang="es-MX" dirty="0"/>
              <a:t>CONSTRUCTION </a:t>
            </a:r>
          </a:p>
        </p:txBody>
      </p:sp>
      <p:sp>
        <p:nvSpPr>
          <p:cNvPr id="3" name="Marcador de contenido 2">
            <a:extLst>
              <a:ext uri="{FF2B5EF4-FFF2-40B4-BE49-F238E27FC236}">
                <a16:creationId xmlns:a16="http://schemas.microsoft.com/office/drawing/2014/main" id="{72969548-DB7D-B8AE-C3D7-6D297722ABB9}"/>
              </a:ext>
            </a:extLst>
          </p:cNvPr>
          <p:cNvSpPr>
            <a:spLocks noGrp="1"/>
          </p:cNvSpPr>
          <p:nvPr>
            <p:ph idx="1"/>
          </p:nvPr>
        </p:nvSpPr>
        <p:spPr/>
        <p:txBody>
          <a:bodyPr/>
          <a:lstStyle/>
          <a:p>
            <a:r>
              <a:rPr lang="en-US" dirty="0">
                <a:solidFill>
                  <a:srgbClr val="202122"/>
                </a:solidFill>
                <a:latin typeface="Arial" panose="020B0604020202020204" pitchFamily="34" charset="0"/>
              </a:rPr>
              <a:t>Construction on the tower began in 1988. Construction was given to Sir Robert McAlpine &amp; Sons in association with EllisDon of Toronto, but they were slow at building the tower, partly due to building workers going on strike in the summer of 1989, so Lehrer McGovern took over. Lehrer McGovern contracted out most of the work to Balfour Beatty because the Canary Wharf Tower was a difficult building to build. In total, about 27,500 metric </a:t>
            </a:r>
            <a:r>
              <a:rPr lang="en-US" dirty="0" err="1">
                <a:solidFill>
                  <a:srgbClr val="202122"/>
                </a:solidFill>
                <a:latin typeface="Arial" panose="020B0604020202020204" pitchFamily="34" charset="0"/>
              </a:rPr>
              <a:t>tonnes</a:t>
            </a:r>
            <a:r>
              <a:rPr lang="en-US" dirty="0">
                <a:solidFill>
                  <a:srgbClr val="202122"/>
                </a:solidFill>
                <a:latin typeface="Arial" panose="020B0604020202020204" pitchFamily="34" charset="0"/>
              </a:rPr>
              <a:t> of British steel and 500,000 bolts were used during </a:t>
            </a:r>
            <a:r>
              <a:rPr lang="en-US" dirty="0" err="1">
                <a:solidFill>
                  <a:srgbClr val="202122"/>
                </a:solidFill>
                <a:latin typeface="Arial" panose="020B0604020202020204" pitchFamily="34" charset="0"/>
              </a:rPr>
              <a:t>construction.Construction</a:t>
            </a:r>
            <a:r>
              <a:rPr lang="en-US" dirty="0">
                <a:solidFill>
                  <a:srgbClr val="202122"/>
                </a:solidFill>
                <a:latin typeface="Arial" panose="020B0604020202020204" pitchFamily="34" charset="0"/>
              </a:rPr>
              <a:t> also involved building a huge cofferdam to seal construction from water. It also involved driving 222 piles into the ground at 23 </a:t>
            </a:r>
            <a:r>
              <a:rPr lang="en-US" dirty="0" err="1">
                <a:solidFill>
                  <a:srgbClr val="202122"/>
                </a:solidFill>
                <a:latin typeface="Arial" panose="020B0604020202020204" pitchFamily="34" charset="0"/>
              </a:rPr>
              <a:t>metres</a:t>
            </a:r>
            <a:r>
              <a:rPr lang="en-US" dirty="0">
                <a:solidFill>
                  <a:srgbClr val="202122"/>
                </a:solidFill>
                <a:latin typeface="Arial" panose="020B0604020202020204" pitchFamily="34" charset="0"/>
              </a:rPr>
              <a:t> deep.</a:t>
            </a:r>
            <a:endParaRPr lang="es-MX" dirty="0"/>
          </a:p>
        </p:txBody>
      </p:sp>
    </p:spTree>
    <p:extLst>
      <p:ext uri="{BB962C8B-B14F-4D97-AF65-F5344CB8AC3E}">
        <p14:creationId xmlns:p14="http://schemas.microsoft.com/office/powerpoint/2010/main" val="271756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4947DD0-738C-1092-0D34-FA1E154F80A6}"/>
              </a:ext>
            </a:extLst>
          </p:cNvPr>
          <p:cNvGraphicFramePr>
            <a:graphicFrameLocks noGrp="1"/>
          </p:cNvGraphicFramePr>
          <p:nvPr>
            <p:ph idx="1"/>
            <p:extLst>
              <p:ext uri="{D42A27DB-BD31-4B8C-83A1-F6EECF244321}">
                <p14:modId xmlns:p14="http://schemas.microsoft.com/office/powerpoint/2010/main" val="4006871165"/>
              </p:ext>
            </p:extLst>
          </p:nvPr>
        </p:nvGraphicFramePr>
        <p:xfrm>
          <a:off x="1188619" y="944679"/>
          <a:ext cx="9634538" cy="3840480"/>
        </p:xfrm>
        <a:graphic>
          <a:graphicData uri="http://schemas.openxmlformats.org/drawingml/2006/table">
            <a:tbl>
              <a:tblPr/>
              <a:tblGrid>
                <a:gridCol w="4817269">
                  <a:extLst>
                    <a:ext uri="{9D8B030D-6E8A-4147-A177-3AD203B41FA5}">
                      <a16:colId xmlns:a16="http://schemas.microsoft.com/office/drawing/2014/main" val="2381435382"/>
                    </a:ext>
                  </a:extLst>
                </a:gridCol>
                <a:gridCol w="4817269">
                  <a:extLst>
                    <a:ext uri="{9D8B030D-6E8A-4147-A177-3AD203B41FA5}">
                      <a16:colId xmlns:a16="http://schemas.microsoft.com/office/drawing/2014/main" val="1545791229"/>
                    </a:ext>
                  </a:extLst>
                </a:gridCol>
              </a:tblGrid>
              <a:tr h="0">
                <a:tc gridSpan="2">
                  <a:txBody>
                    <a:bodyPr/>
                    <a:lstStyle/>
                    <a:p>
                      <a:pPr algn="ctr" fontAlgn="t"/>
                      <a:r>
                        <a:rPr lang="es-MX" b="1" dirty="0">
                          <a:effectLst>
                            <a:outerShdw blurRad="38100" dist="38100" dir="2700000" algn="tl">
                              <a:srgbClr val="000000">
                                <a:alpha val="43137"/>
                              </a:srgbClr>
                            </a:outerShdw>
                          </a:effectLst>
                        </a:rPr>
                        <a:t>General </a:t>
                      </a:r>
                      <a:r>
                        <a:rPr lang="es-MX" b="1" dirty="0" err="1">
                          <a:effectLst>
                            <a:outerShdw blurRad="38100" dist="38100" dir="2700000" algn="tl">
                              <a:srgbClr val="000000">
                                <a:alpha val="43137"/>
                              </a:srgbClr>
                            </a:outerShdw>
                          </a:effectLst>
                        </a:rPr>
                        <a:t>information</a:t>
                      </a:r>
                      <a:endParaRPr lang="es-MX" b="1" dirty="0">
                        <a:effectLst>
                          <a:outerShdw blurRad="38100" dist="38100" dir="2700000" algn="tl">
                            <a:srgbClr val="000000">
                              <a:alpha val="43137"/>
                            </a:srgbClr>
                          </a:outerShdw>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DEDED"/>
                    </a:solidFill>
                  </a:tcPr>
                </a:tc>
                <a:tc hMerge="1">
                  <a:txBody>
                    <a:bodyPr/>
                    <a:lstStyle/>
                    <a:p>
                      <a:endParaRPr lang="es-MX"/>
                    </a:p>
                  </a:txBody>
                  <a:tcPr/>
                </a:tc>
                <a:extLst>
                  <a:ext uri="{0D108BD9-81ED-4DB2-BD59-A6C34878D82A}">
                    <a16:rowId xmlns:a16="http://schemas.microsoft.com/office/drawing/2014/main" val="3412752378"/>
                  </a:ext>
                </a:extLst>
              </a:tr>
              <a:tr h="0">
                <a:tc>
                  <a:txBody>
                    <a:bodyPr/>
                    <a:lstStyle/>
                    <a:p>
                      <a:pPr algn="l" fontAlgn="t"/>
                      <a:r>
                        <a:rPr lang="es-MX" sz="1800" b="1" kern="1200" dirty="0" err="1">
                          <a:solidFill>
                            <a:schemeClr val="tx1"/>
                          </a:solidFill>
                          <a:effectLst/>
                          <a:latin typeface="+mn-lt"/>
                          <a:ea typeface="+mn-ea"/>
                          <a:cs typeface="+mn-cs"/>
                        </a:rPr>
                        <a:t>Type</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s-MX" sz="1800" kern="1200" dirty="0" err="1">
                          <a:solidFill>
                            <a:schemeClr val="tx1"/>
                          </a:solidFill>
                          <a:effectLst/>
                          <a:latin typeface="+mn-lt"/>
                          <a:ea typeface="+mn-ea"/>
                          <a:cs typeface="+mn-cs"/>
                        </a:rPr>
                        <a:t>Commercial</a:t>
                      </a:r>
                      <a:endParaRPr lang="es-MX" sz="1800"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98219225"/>
                  </a:ext>
                </a:extLst>
              </a:tr>
              <a:tr h="0">
                <a:tc>
                  <a:txBody>
                    <a:bodyPr/>
                    <a:lstStyle/>
                    <a:p>
                      <a:pPr algn="l" fontAlgn="t"/>
                      <a:r>
                        <a:rPr lang="es-MX" sz="1800" b="1" kern="1200" dirty="0" err="1">
                          <a:solidFill>
                            <a:schemeClr val="tx1"/>
                          </a:solidFill>
                          <a:effectLst/>
                          <a:latin typeface="+mn-lt"/>
                          <a:ea typeface="+mn-ea"/>
                          <a:cs typeface="+mn-cs"/>
                        </a:rPr>
                        <a:t>Location</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kern="1200">
                          <a:solidFill>
                            <a:schemeClr val="tx1"/>
                          </a:solidFill>
                          <a:effectLst/>
                          <a:latin typeface="+mn-lt"/>
                          <a:ea typeface="+mn-ea"/>
                          <a:cs typeface="+mn-cs"/>
                          <a:hlinkClick r:id="rId2" tooltip="Canary Wharf">
                            <a:extLst>
                              <a:ext uri="{A12FA001-AC4F-418D-AE19-62706E023703}">
                                <ahyp:hlinkClr xmlns:ahyp="http://schemas.microsoft.com/office/drawing/2018/hyperlinkcolor" val="tx"/>
                              </a:ext>
                            </a:extLst>
                          </a:hlinkClick>
                        </a:rPr>
                        <a:t>Canary Wharf</a:t>
                      </a:r>
                      <a:br>
                        <a:rPr lang="en-US" sz="1800" kern="1200">
                          <a:solidFill>
                            <a:schemeClr val="tx1"/>
                          </a:solidFill>
                          <a:effectLst/>
                          <a:latin typeface="+mn-lt"/>
                          <a:ea typeface="+mn-ea"/>
                          <a:cs typeface="+mn-cs"/>
                        </a:rPr>
                      </a:br>
                      <a:r>
                        <a:rPr lang="en-US" sz="1800" kern="1200">
                          <a:solidFill>
                            <a:schemeClr val="tx1"/>
                          </a:solidFill>
                          <a:effectLst/>
                          <a:latin typeface="+mn-lt"/>
                          <a:ea typeface="+mn-ea"/>
                          <a:cs typeface="+mn-cs"/>
                        </a:rPr>
                        <a:t>London, England, UK</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98451601"/>
                  </a:ext>
                </a:extLst>
              </a:tr>
              <a:tr h="0">
                <a:tc>
                  <a:txBody>
                    <a:bodyPr/>
                    <a:lstStyle/>
                    <a:p>
                      <a:pPr algn="l" fontAlgn="t"/>
                      <a:r>
                        <a:rPr lang="es-MX" sz="1800" b="1" kern="1200" dirty="0" err="1">
                          <a:solidFill>
                            <a:schemeClr val="tx1"/>
                          </a:solidFill>
                          <a:effectLst/>
                          <a:latin typeface="+mn-lt"/>
                          <a:ea typeface="+mn-ea"/>
                          <a:cs typeface="+mn-cs"/>
                          <a:hlinkClick r:id="rId3" tooltip="Geographic coordinate system">
                            <a:extLst>
                              <a:ext uri="{A12FA001-AC4F-418D-AE19-62706E023703}">
                                <ahyp:hlinkClr xmlns:ahyp="http://schemas.microsoft.com/office/drawing/2018/hyperlinkcolor" val="tx"/>
                              </a:ext>
                            </a:extLst>
                          </a:hlinkClick>
                        </a:rPr>
                        <a:t>Coordinates</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s-MX" sz="1800"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51°30′18″N 0°01′10.6″W</a:t>
                      </a:r>
                      <a:endParaRPr lang="es-MX" sz="1800" kern="120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58896333"/>
                  </a:ext>
                </a:extLst>
              </a:tr>
              <a:tr h="0">
                <a:tc>
                  <a:txBody>
                    <a:bodyPr/>
                    <a:lstStyle/>
                    <a:p>
                      <a:pPr algn="l" fontAlgn="t"/>
                      <a:r>
                        <a:rPr lang="es-MX" sz="1800" b="1" kern="1200" dirty="0" err="1">
                          <a:solidFill>
                            <a:schemeClr val="tx1"/>
                          </a:solidFill>
                          <a:effectLst/>
                          <a:latin typeface="+mn-lt"/>
                          <a:ea typeface="+mn-ea"/>
                          <a:cs typeface="+mn-cs"/>
                        </a:rPr>
                        <a:t>Construction</a:t>
                      </a:r>
                      <a:r>
                        <a:rPr lang="es-MX" sz="1800" b="1" kern="1200" dirty="0">
                          <a:solidFill>
                            <a:schemeClr val="tx1"/>
                          </a:solidFill>
                          <a:effectLst/>
                          <a:latin typeface="+mn-lt"/>
                          <a:ea typeface="+mn-ea"/>
                          <a:cs typeface="+mn-cs"/>
                        </a:rPr>
                        <a:t> </a:t>
                      </a:r>
                      <a:r>
                        <a:rPr lang="es-MX" sz="1800" b="1" kern="1200" dirty="0" err="1">
                          <a:solidFill>
                            <a:schemeClr val="tx1"/>
                          </a:solidFill>
                          <a:effectLst/>
                          <a:latin typeface="+mn-lt"/>
                          <a:ea typeface="+mn-ea"/>
                          <a:cs typeface="+mn-cs"/>
                        </a:rPr>
                        <a:t>started</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s-MX" sz="1800" kern="1200">
                          <a:solidFill>
                            <a:schemeClr val="tx1"/>
                          </a:solidFill>
                          <a:effectLst/>
                          <a:latin typeface="+mn-lt"/>
                          <a:ea typeface="+mn-ea"/>
                          <a:cs typeface="+mn-cs"/>
                        </a:rPr>
                        <a:t>1988</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34671839"/>
                  </a:ext>
                </a:extLst>
              </a:tr>
              <a:tr h="0">
                <a:tc>
                  <a:txBody>
                    <a:bodyPr/>
                    <a:lstStyle/>
                    <a:p>
                      <a:pPr algn="l" fontAlgn="t"/>
                      <a:r>
                        <a:rPr lang="es-MX" sz="1800" b="1" kern="1200" dirty="0" err="1">
                          <a:solidFill>
                            <a:schemeClr val="tx1"/>
                          </a:solidFill>
                          <a:effectLst/>
                          <a:latin typeface="+mn-lt"/>
                          <a:ea typeface="+mn-ea"/>
                          <a:cs typeface="+mn-cs"/>
                        </a:rPr>
                        <a:t>Completed</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s-MX" sz="1800" kern="1200" dirty="0">
                          <a:solidFill>
                            <a:schemeClr val="tx1"/>
                          </a:solidFill>
                          <a:effectLst/>
                          <a:latin typeface="+mn-lt"/>
                          <a:ea typeface="+mn-ea"/>
                          <a:cs typeface="+mn-cs"/>
                        </a:rPr>
                        <a:t>1991</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71631717"/>
                  </a:ext>
                </a:extLst>
              </a:tr>
              <a:tr h="0">
                <a:tc>
                  <a:txBody>
                    <a:bodyPr/>
                    <a:lstStyle/>
                    <a:p>
                      <a:pPr algn="l" fontAlgn="t"/>
                      <a:r>
                        <a:rPr lang="es-MX" sz="1800" b="1" kern="1200" dirty="0" err="1">
                          <a:solidFill>
                            <a:schemeClr val="tx1"/>
                          </a:solidFill>
                          <a:effectLst/>
                          <a:latin typeface="+mn-lt"/>
                          <a:ea typeface="+mn-ea"/>
                          <a:cs typeface="+mn-cs"/>
                        </a:rPr>
                        <a:t>Cost</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s-MX" sz="1800" kern="1200">
                          <a:solidFill>
                            <a:schemeClr val="tx1"/>
                          </a:solidFill>
                          <a:effectLst/>
                          <a:latin typeface="+mn-lt"/>
                          <a:ea typeface="+mn-ea"/>
                          <a:cs typeface="+mn-cs"/>
                        </a:rPr>
                        <a:t>£624 million</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98859853"/>
                  </a:ext>
                </a:extLst>
              </a:tr>
              <a:tr h="0">
                <a:tc>
                  <a:txBody>
                    <a:bodyPr/>
                    <a:lstStyle/>
                    <a:p>
                      <a:pPr algn="l" fontAlgn="t"/>
                      <a:r>
                        <a:rPr lang="es-MX" sz="1800" b="1" kern="1200" dirty="0" err="1">
                          <a:solidFill>
                            <a:schemeClr val="tx1"/>
                          </a:solidFill>
                          <a:effectLst/>
                          <a:latin typeface="+mn-lt"/>
                          <a:ea typeface="+mn-ea"/>
                          <a:cs typeface="+mn-cs"/>
                        </a:rPr>
                        <a:t>Owner</a:t>
                      </a:r>
                      <a:endParaRPr lang="es-MX" sz="1800" b="1"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800" kern="1200" dirty="0">
                          <a:solidFill>
                            <a:schemeClr val="tx1"/>
                          </a:solidFill>
                          <a:effectLst/>
                          <a:latin typeface="+mn-lt"/>
                          <a:ea typeface="+mn-ea"/>
                          <a:cs typeface="+mn-cs"/>
                          <a:hlinkClick r:id="rId5" tooltip="Canary Wharf Group">
                            <a:extLst>
                              <a:ext uri="{A12FA001-AC4F-418D-AE19-62706E023703}">
                                <ahyp:hlinkClr xmlns:ahyp="http://schemas.microsoft.com/office/drawing/2018/hyperlinkcolor" val="tx"/>
                              </a:ext>
                            </a:extLst>
                          </a:hlinkClick>
                        </a:rPr>
                        <a:t>Canary Wharf Group</a:t>
                      </a:r>
                      <a:r>
                        <a:rPr lang="en-US" sz="1800" kern="1200" dirty="0">
                          <a:solidFill>
                            <a:schemeClr val="tx1"/>
                          </a:solidFill>
                          <a:effectLst/>
                          <a:latin typeface="+mn-lt"/>
                          <a:ea typeface="+mn-ea"/>
                          <a:cs typeface="+mn-cs"/>
                        </a:rPr>
                        <a:t> plc (current majority shareholder is Songbird Estates plc)</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1642764"/>
                  </a:ext>
                </a:extLst>
              </a:tr>
              <a:tr h="0">
                <a:tc>
                  <a:txBody>
                    <a:bodyPr/>
                    <a:lstStyle/>
                    <a:p>
                      <a:pPr algn="l" fontAlgn="t"/>
                      <a:r>
                        <a:rPr lang="es-MX" sz="1800" b="1" kern="1200" dirty="0">
                          <a:solidFill>
                            <a:schemeClr val="tx1"/>
                          </a:solidFill>
                          <a:effectLst/>
                          <a:latin typeface="+mn-lt"/>
                          <a:ea typeface="+mn-ea"/>
                          <a:cs typeface="+mn-cs"/>
                        </a:rPr>
                        <a:t>Management</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s-MX" sz="1800" kern="1200" dirty="0" err="1">
                          <a:solidFill>
                            <a:schemeClr val="tx1"/>
                          </a:solidFill>
                          <a:effectLst/>
                          <a:latin typeface="+mn-lt"/>
                          <a:ea typeface="+mn-ea"/>
                          <a:cs typeface="+mn-cs"/>
                          <a:hlinkClick r:id="rId5" tooltip="Canary Wharf Group">
                            <a:extLst>
                              <a:ext uri="{A12FA001-AC4F-418D-AE19-62706E023703}">
                                <ahyp:hlinkClr xmlns:ahyp="http://schemas.microsoft.com/office/drawing/2018/hyperlinkcolor" val="tx"/>
                              </a:ext>
                            </a:extLst>
                          </a:hlinkClick>
                        </a:rPr>
                        <a:t>Canary</a:t>
                      </a:r>
                      <a:r>
                        <a:rPr lang="es-MX" sz="1800" kern="1200" dirty="0">
                          <a:solidFill>
                            <a:schemeClr val="tx1"/>
                          </a:solidFill>
                          <a:effectLst/>
                          <a:latin typeface="+mn-lt"/>
                          <a:ea typeface="+mn-ea"/>
                          <a:cs typeface="+mn-cs"/>
                          <a:hlinkClick r:id="rId5" tooltip="Canary Wharf Group">
                            <a:extLst>
                              <a:ext uri="{A12FA001-AC4F-418D-AE19-62706E023703}">
                                <ahyp:hlinkClr xmlns:ahyp="http://schemas.microsoft.com/office/drawing/2018/hyperlinkcolor" val="tx"/>
                              </a:ext>
                            </a:extLst>
                          </a:hlinkClick>
                        </a:rPr>
                        <a:t> </a:t>
                      </a:r>
                      <a:r>
                        <a:rPr lang="es-MX" sz="1800" kern="1200" dirty="0" err="1">
                          <a:solidFill>
                            <a:schemeClr val="tx1"/>
                          </a:solidFill>
                          <a:effectLst/>
                          <a:latin typeface="+mn-lt"/>
                          <a:ea typeface="+mn-ea"/>
                          <a:cs typeface="+mn-cs"/>
                          <a:hlinkClick r:id="rId5" tooltip="Canary Wharf Group">
                            <a:extLst>
                              <a:ext uri="{A12FA001-AC4F-418D-AE19-62706E023703}">
                                <ahyp:hlinkClr xmlns:ahyp="http://schemas.microsoft.com/office/drawing/2018/hyperlinkcolor" val="tx"/>
                              </a:ext>
                            </a:extLst>
                          </a:hlinkClick>
                        </a:rPr>
                        <a:t>Wharf</a:t>
                      </a:r>
                      <a:r>
                        <a:rPr lang="es-MX" sz="1800" kern="1200" dirty="0">
                          <a:solidFill>
                            <a:schemeClr val="tx1"/>
                          </a:solidFill>
                          <a:effectLst/>
                          <a:latin typeface="+mn-lt"/>
                          <a:ea typeface="+mn-ea"/>
                          <a:cs typeface="+mn-cs"/>
                          <a:hlinkClick r:id="rId5" tooltip="Canary Wharf Group">
                            <a:extLst>
                              <a:ext uri="{A12FA001-AC4F-418D-AE19-62706E023703}">
                                <ahyp:hlinkClr xmlns:ahyp="http://schemas.microsoft.com/office/drawing/2018/hyperlinkcolor" val="tx"/>
                              </a:ext>
                            </a:extLst>
                          </a:hlinkClick>
                        </a:rPr>
                        <a:t> Group</a:t>
                      </a:r>
                      <a:r>
                        <a:rPr lang="es-MX" sz="1800" kern="1200" dirty="0">
                          <a:solidFill>
                            <a:schemeClr val="tx1"/>
                          </a:solidFill>
                          <a:effectLst/>
                          <a:latin typeface="+mn-lt"/>
                          <a:ea typeface="+mn-ea"/>
                          <a:cs typeface="+mn-cs"/>
                        </a:rPr>
                        <a:t> </a:t>
                      </a:r>
                      <a:r>
                        <a:rPr lang="es-MX" sz="1800" kern="1200" dirty="0" err="1">
                          <a:solidFill>
                            <a:schemeClr val="tx1"/>
                          </a:solidFill>
                          <a:effectLst/>
                          <a:latin typeface="+mn-lt"/>
                          <a:ea typeface="+mn-ea"/>
                          <a:cs typeface="+mn-cs"/>
                        </a:rPr>
                        <a:t>plc</a:t>
                      </a:r>
                      <a:endParaRPr lang="es-MX" sz="1800" kern="1200" dirty="0">
                        <a:solidFill>
                          <a:schemeClr val="tx1"/>
                        </a:solidFill>
                        <a:effectLst/>
                        <a:latin typeface="+mn-lt"/>
                        <a:ea typeface="+mn-ea"/>
                        <a:cs typeface="+mn-cs"/>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35166033"/>
                  </a:ext>
                </a:extLst>
              </a:tr>
            </a:tbl>
          </a:graphicData>
        </a:graphic>
      </p:graphicFrame>
      <p:pic>
        <p:nvPicPr>
          <p:cNvPr id="1026" name="Picture 2">
            <a:extLst>
              <a:ext uri="{FF2B5EF4-FFF2-40B4-BE49-F238E27FC236}">
                <a16:creationId xmlns:a16="http://schemas.microsoft.com/office/drawing/2014/main" id="{A0F2A83E-9435-DF73-CB2A-9CB84B799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44" y="-1185587"/>
            <a:ext cx="161925" cy="1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8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57B7A-0E1F-BC64-5DDA-1AD26E3970C0}"/>
              </a:ext>
            </a:extLst>
          </p:cNvPr>
          <p:cNvSpPr>
            <a:spLocks noGrp="1"/>
          </p:cNvSpPr>
          <p:nvPr>
            <p:ph type="title"/>
          </p:nvPr>
        </p:nvSpPr>
        <p:spPr/>
        <p:txBody>
          <a:bodyPr/>
          <a:lstStyle/>
          <a:p>
            <a:r>
              <a:rPr lang="es-MX" dirty="0" err="1"/>
              <a:t>Opening</a:t>
            </a:r>
            <a:r>
              <a:rPr lang="es-MX" dirty="0"/>
              <a:t> </a:t>
            </a:r>
          </a:p>
        </p:txBody>
      </p:sp>
      <p:sp>
        <p:nvSpPr>
          <p:cNvPr id="3" name="Marcador de contenido 2">
            <a:extLst>
              <a:ext uri="{FF2B5EF4-FFF2-40B4-BE49-F238E27FC236}">
                <a16:creationId xmlns:a16="http://schemas.microsoft.com/office/drawing/2014/main" id="{62D561B2-5005-4AEE-FFAD-136631E7AE4D}"/>
              </a:ext>
            </a:extLst>
          </p:cNvPr>
          <p:cNvSpPr>
            <a:spLocks noGrp="1"/>
          </p:cNvSpPr>
          <p:nvPr>
            <p:ph idx="1"/>
          </p:nvPr>
        </p:nvSpPr>
        <p:spPr/>
        <p:txBody>
          <a:bodyPr/>
          <a:lstStyle/>
          <a:p>
            <a:pPr marL="0" indent="0" algn="just">
              <a:buNone/>
            </a:pPr>
            <a:r>
              <a:rPr lang="en-US" i="0" dirty="0">
                <a:solidFill>
                  <a:srgbClr val="000000"/>
                </a:solidFill>
                <a:effectLst/>
                <a:latin typeface="Arial" panose="020B0604020202020204" pitchFamily="34" charset="0"/>
              </a:rPr>
              <a:t>In August 1991, One Canada Square was completed and open for business. His Royal Highness The Duke of Edinburgh officially opened One Canada Square on the morning of 26 August 1991, and unveiled a commemorative plaque at the entrance to the building. Hundreds of construction workers attended the opening ceremony. </a:t>
            </a:r>
            <a:endParaRPr lang="es-MX"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3192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8E1E737C-6004-0115-4DF1-E9B40255D05E}"/>
              </a:ext>
            </a:extLst>
          </p:cNvPr>
          <p:cNvPicPr>
            <a:picLocks noGrp="1" noChangeAspect="1"/>
          </p:cNvPicPr>
          <p:nvPr>
            <p:ph idx="1"/>
          </p:nvPr>
        </p:nvPicPr>
        <p:blipFill rotWithShape="1">
          <a:blip r:embed="rId2"/>
          <a:srcRect t="21875"/>
          <a:stretch/>
        </p:blipFill>
        <p:spPr>
          <a:xfrm>
            <a:off x="20" y="-1"/>
            <a:ext cx="12191980" cy="6857999"/>
          </a:xfrm>
          <a:prstGeom prst="rect">
            <a:avLst/>
          </a:prstGeom>
        </p:spPr>
      </p:pic>
    </p:spTree>
    <p:extLst>
      <p:ext uri="{BB962C8B-B14F-4D97-AF65-F5344CB8AC3E}">
        <p14:creationId xmlns:p14="http://schemas.microsoft.com/office/powerpoint/2010/main" val="22641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4D5B8098-C3B6-A471-E64C-9DBD5C5AAA14}"/>
              </a:ext>
            </a:extLst>
          </p:cNvPr>
          <p:cNvPicPr>
            <a:picLocks noGrp="1" noChangeAspect="1"/>
          </p:cNvPicPr>
          <p:nvPr>
            <p:ph idx="1"/>
          </p:nvPr>
        </p:nvPicPr>
        <p:blipFill rotWithShape="1">
          <a:blip r:embed="rId2"/>
          <a:srcRect t="11435" b="11773"/>
          <a:stretch/>
        </p:blipFill>
        <p:spPr>
          <a:xfrm>
            <a:off x="20" y="-1"/>
            <a:ext cx="12191980" cy="6857999"/>
          </a:xfrm>
          <a:prstGeom prst="rect">
            <a:avLst/>
          </a:prstGeom>
        </p:spPr>
      </p:pic>
    </p:spTree>
    <p:extLst>
      <p:ext uri="{BB962C8B-B14F-4D97-AF65-F5344CB8AC3E}">
        <p14:creationId xmlns:p14="http://schemas.microsoft.com/office/powerpoint/2010/main" val="1087046525"/>
      </p:ext>
    </p:extLst>
  </p:cSld>
  <p:clrMapOvr>
    <a:masterClrMapping/>
  </p:clrMapOvr>
</p:sld>
</file>

<file path=ppt/theme/theme1.xml><?xml version="1.0" encoding="utf-8"?>
<a:theme xmlns:a="http://schemas.openxmlformats.org/drawingml/2006/main" name="BohemianVTI">
  <a:themeElements>
    <a:clrScheme name="AnalogousFromLightSeedLeftStep">
      <a:dk1>
        <a:srgbClr val="000000"/>
      </a:dk1>
      <a:lt1>
        <a:srgbClr val="FFFFFF"/>
      </a:lt1>
      <a:dk2>
        <a:srgbClr val="3C2441"/>
      </a:dk2>
      <a:lt2>
        <a:srgbClr val="E2E5E8"/>
      </a:lt2>
      <a:accent1>
        <a:srgbClr val="C49B6D"/>
      </a:accent1>
      <a:accent2>
        <a:srgbClr val="C67B72"/>
      </a:accent2>
      <a:accent3>
        <a:srgbClr val="D18CA1"/>
      </a:accent3>
      <a:accent4>
        <a:srgbClr val="C672B0"/>
      </a:accent4>
      <a:accent5>
        <a:srgbClr val="C78CD1"/>
      </a:accent5>
      <a:accent6>
        <a:srgbClr val="9772C6"/>
      </a:accent6>
      <a:hlink>
        <a:srgbClr val="6184AA"/>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Metadata/LabelInfo.xml><?xml version="1.0" encoding="utf-8"?>
<clbl:labelList xmlns:clbl="http://schemas.microsoft.com/office/2020/mipLabelMetadata">
  <clbl:label id="{417c030e-3084-44b4-9da9-df8ba1254a7e}" enabled="1" method="Standard" siteId="{d441ad83-6235-46d6-ab1a-89744a91b1d8}" contentBits="0" removed="0"/>
</clbl:labelList>
</file>

<file path=docProps/app.xml><?xml version="1.0" encoding="utf-8"?>
<Properties xmlns="http://schemas.openxmlformats.org/officeDocument/2006/extended-properties" xmlns:vt="http://schemas.openxmlformats.org/officeDocument/2006/docPropsVTypes">
  <TotalTime>18</TotalTime>
  <Words>390</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Avenir Next LT Pro</vt:lpstr>
      <vt:lpstr>Dreaming Outloud Script Pro</vt:lpstr>
      <vt:lpstr>druk-medium</vt:lpstr>
      <vt:lpstr>Modern Love</vt:lpstr>
      <vt:lpstr>BohemianVTI</vt:lpstr>
      <vt:lpstr>  ONE CANADA SQUARE </vt:lpstr>
      <vt:lpstr>ONE CANADA SQUARE</vt:lpstr>
      <vt:lpstr>Presentación de PowerPoint</vt:lpstr>
      <vt:lpstr>CONSTRUCTION </vt:lpstr>
      <vt:lpstr>Presentación de PowerPoint</vt:lpstr>
      <vt:lpstr>Opening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ONE CANADA SQUARE </dc:title>
  <dc:creator>Jose Hernandez</dc:creator>
  <cp:lastModifiedBy>Jose Hernandez</cp:lastModifiedBy>
  <cp:revision>1</cp:revision>
  <dcterms:created xsi:type="dcterms:W3CDTF">2023-11-05T23:25:08Z</dcterms:created>
  <dcterms:modified xsi:type="dcterms:W3CDTF">2023-11-05T23:44:03Z</dcterms:modified>
</cp:coreProperties>
</file>