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9a4a9da9a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9a4a9da9a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9a4a9da9a4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9a4a9da9a4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
              <a:t>The Big Ben</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es"/>
              <a:t>By Santiago Nicolás Avilés Avendaño </a:t>
            </a:r>
            <a:endParaRPr/>
          </a:p>
          <a:p>
            <a:pPr indent="0" lvl="0" marL="0" rtl="0" algn="ctr">
              <a:spcBef>
                <a:spcPts val="0"/>
              </a:spcBef>
              <a:spcAft>
                <a:spcPts val="0"/>
              </a:spcAft>
              <a:buNone/>
            </a:pPr>
            <a:r>
              <a:rPr lang="es"/>
              <a:t>4A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The Big Ben</a:t>
            </a:r>
            <a:endParaRPr/>
          </a:p>
        </p:txBody>
      </p:sp>
      <p:sp>
        <p:nvSpPr>
          <p:cNvPr id="61" name="Google Shape;61;p14"/>
          <p:cNvSpPr txBox="1"/>
          <p:nvPr>
            <p:ph idx="1" type="body"/>
          </p:nvPr>
        </p:nvSpPr>
        <p:spPr>
          <a:xfrm>
            <a:off x="311700" y="1152475"/>
            <a:ext cx="8520600" cy="3416400"/>
          </a:xfrm>
          <a:prstGeom prst="rect">
            <a:avLst/>
          </a:prstGeom>
          <a:noFill/>
        </p:spPr>
        <p:txBody>
          <a:bodyPr anchorCtr="0" anchor="t" bIns="91425" lIns="91425" spcFirstLastPara="1" rIns="91425" wrap="square" tIns="91425">
            <a:noAutofit/>
          </a:bodyPr>
          <a:lstStyle/>
          <a:p>
            <a:pPr indent="0" lvl="0" marL="0" marR="0" rtl="0" algn="l">
              <a:lnSpc>
                <a:spcPct val="80000"/>
              </a:lnSpc>
              <a:spcBef>
                <a:spcPts val="0"/>
              </a:spcBef>
              <a:spcAft>
                <a:spcPts val="0"/>
              </a:spcAft>
              <a:buNone/>
            </a:pPr>
            <a:r>
              <a:rPr lang="es" sz="1500">
                <a:solidFill>
                  <a:schemeClr val="dk1"/>
                </a:solidFill>
              </a:rPr>
              <a:t>Big Ben is the most famous clock in the world, and it is one of the most popular attractions in London, the British capital.</a:t>
            </a:r>
            <a:endParaRPr sz="1500">
              <a:solidFill>
                <a:schemeClr val="dk1"/>
              </a:solidFill>
            </a:endParaRPr>
          </a:p>
          <a:p>
            <a:pPr indent="0" lvl="0" marL="0" marR="0" rtl="0" algn="l">
              <a:lnSpc>
                <a:spcPct val="80000"/>
              </a:lnSpc>
              <a:spcBef>
                <a:spcPts val="0"/>
              </a:spcBef>
              <a:spcAft>
                <a:spcPts val="0"/>
              </a:spcAft>
              <a:buNone/>
            </a:pPr>
            <a:r>
              <a:t/>
            </a:r>
            <a:endParaRPr sz="1500">
              <a:solidFill>
                <a:schemeClr val="dk1"/>
              </a:solidFill>
            </a:endParaRPr>
          </a:p>
          <a:p>
            <a:pPr indent="0" lvl="0" marL="0" marR="0" rtl="0" algn="l">
              <a:lnSpc>
                <a:spcPct val="80000"/>
              </a:lnSpc>
              <a:spcBef>
                <a:spcPts val="0"/>
              </a:spcBef>
              <a:spcAft>
                <a:spcPts val="0"/>
              </a:spcAft>
              <a:buNone/>
            </a:pPr>
            <a:r>
              <a:rPr lang="es" sz="1500">
                <a:solidFill>
                  <a:schemeClr val="dk1"/>
                </a:solidFill>
              </a:rPr>
              <a:t>Its bells have not stopped ringing for 157 years but Big Ben stopped ringing a long time ago and it is believed that in 4 years it will work again.</a:t>
            </a:r>
            <a:endParaRPr sz="1500">
              <a:solidFill>
                <a:schemeClr val="dk1"/>
              </a:solidFill>
            </a:endParaRPr>
          </a:p>
          <a:p>
            <a:pPr indent="0" lvl="0" marL="0" marR="0" rtl="0" algn="l">
              <a:lnSpc>
                <a:spcPct val="80000"/>
              </a:lnSpc>
              <a:spcBef>
                <a:spcPts val="0"/>
              </a:spcBef>
              <a:spcAft>
                <a:spcPts val="0"/>
              </a:spcAft>
              <a:buNone/>
            </a:pPr>
            <a:r>
              <a:t/>
            </a:r>
            <a:endParaRPr sz="1500">
              <a:solidFill>
                <a:schemeClr val="dk1"/>
              </a:solidFill>
            </a:endParaRPr>
          </a:p>
          <a:p>
            <a:pPr indent="0" lvl="0" marL="0" marR="0" rtl="0" algn="l">
              <a:lnSpc>
                <a:spcPct val="80000"/>
              </a:lnSpc>
              <a:spcBef>
                <a:spcPts val="0"/>
              </a:spcBef>
              <a:spcAft>
                <a:spcPts val="0"/>
              </a:spcAft>
              <a:buNone/>
            </a:pPr>
            <a:r>
              <a:rPr lang="es" sz="1500">
                <a:solidFill>
                  <a:schemeClr val="dk1"/>
                </a:solidFill>
              </a:rPr>
              <a:t>The Parliament Tower where the clock is located was built in 1898 next to the Palace of Westminster. The clock is more than 106 meters high and the approximate weight of the whole is 8,660 tons.</a:t>
            </a:r>
            <a:endParaRPr sz="1500">
              <a:solidFill>
                <a:schemeClr val="dk1"/>
              </a:solidFill>
            </a:endParaRPr>
          </a:p>
          <a:p>
            <a:pPr indent="0" lvl="0" marL="0" marR="0" rtl="0" algn="l">
              <a:lnSpc>
                <a:spcPct val="80000"/>
              </a:lnSpc>
              <a:spcBef>
                <a:spcPts val="0"/>
              </a:spcBef>
              <a:spcAft>
                <a:spcPts val="0"/>
              </a:spcAft>
              <a:buNone/>
            </a:pPr>
            <a:r>
              <a:t/>
            </a:r>
            <a:endParaRPr sz="1500">
              <a:solidFill>
                <a:schemeClr val="dk1"/>
              </a:solidFill>
            </a:endParaRPr>
          </a:p>
          <a:p>
            <a:pPr indent="0" lvl="0" marL="0" marR="0" rtl="0" algn="l">
              <a:lnSpc>
                <a:spcPct val="80000"/>
              </a:lnSpc>
              <a:spcBef>
                <a:spcPts val="0"/>
              </a:spcBef>
              <a:spcAft>
                <a:spcPts val="0"/>
              </a:spcAft>
              <a:buNone/>
            </a:pPr>
            <a:r>
              <a:rPr lang="es" sz="1500">
                <a:solidFill>
                  <a:schemeClr val="dk1"/>
                </a:solidFill>
              </a:rPr>
              <a:t>It is also composed of four clocks with a diameter of seven meters on each of their faces.</a:t>
            </a:r>
            <a:endParaRPr sz="1500">
              <a:solidFill>
                <a:srgbClr val="E8EAED"/>
              </a:solidFill>
              <a:highlight>
                <a:srgbClr val="303134"/>
              </a:highlight>
            </a:endParaRPr>
          </a:p>
          <a:p>
            <a:pPr indent="0" lvl="0" marL="0" marR="0" rtl="0" algn="l">
              <a:lnSpc>
                <a:spcPct val="80000"/>
              </a:lnSpc>
              <a:spcBef>
                <a:spcPts val="0"/>
              </a:spcBef>
              <a:spcAft>
                <a:spcPts val="0"/>
              </a:spcAft>
              <a:buNone/>
            </a:pPr>
            <a:r>
              <a:t/>
            </a:r>
            <a:endParaRPr sz="1500">
              <a:solidFill>
                <a:schemeClr val="dk1"/>
              </a:solidFill>
            </a:endParaRPr>
          </a:p>
          <a:p>
            <a:pPr indent="0" lvl="0" marL="0" marR="0" rtl="0" algn="l">
              <a:lnSpc>
                <a:spcPct val="80000"/>
              </a:lnSpc>
              <a:spcBef>
                <a:spcPts val="0"/>
              </a:spcBef>
              <a:spcAft>
                <a:spcPts val="0"/>
              </a:spcAft>
              <a:buNone/>
            </a:pPr>
            <a:r>
              <a:t/>
            </a:r>
            <a:endParaRPr sz="1500">
              <a:solidFill>
                <a:schemeClr val="dk1"/>
              </a:solidFill>
            </a:endParaRPr>
          </a:p>
          <a:p>
            <a:pPr indent="0" lvl="0" marL="0" marR="38100" rtl="0" algn="l">
              <a:lnSpc>
                <a:spcPct val="128571"/>
              </a:lnSpc>
              <a:spcBef>
                <a:spcPts val="0"/>
              </a:spcBef>
              <a:spcAft>
                <a:spcPts val="0"/>
              </a:spcAft>
              <a:buClr>
                <a:schemeClr val="dk1"/>
              </a:buClr>
              <a:buSzPts val="1100"/>
              <a:buFont typeface="Arial"/>
              <a:buNone/>
            </a:pPr>
            <a:r>
              <a:t/>
            </a:r>
            <a:endParaRPr sz="1500">
              <a:solidFill>
                <a:srgbClr val="E8EAED"/>
              </a:solidFill>
              <a:highlight>
                <a:srgbClr val="303134"/>
              </a:highlight>
            </a:endParaRPr>
          </a:p>
          <a:p>
            <a:pPr indent="0" lvl="0" marL="0" rtl="0" algn="l">
              <a:spcBef>
                <a:spcPts val="0"/>
              </a:spcBef>
              <a:spcAft>
                <a:spcPts val="0"/>
              </a:spcAft>
              <a:buClr>
                <a:schemeClr val="dk1"/>
              </a:buClr>
              <a:buSzPts val="1100"/>
              <a:buFont typeface="Arial"/>
              <a:buNone/>
            </a:pPr>
            <a:r>
              <a:t/>
            </a:r>
            <a:endParaRPr sz="1500">
              <a:solidFill>
                <a:schemeClr val="dk1"/>
              </a:solidFill>
            </a:endParaRPr>
          </a:p>
          <a:p>
            <a:pPr indent="0" lvl="0" marL="0" marR="0" rtl="0" algn="l">
              <a:lnSpc>
                <a:spcPct val="80000"/>
              </a:lnSpc>
              <a:spcBef>
                <a:spcPts val="0"/>
              </a:spcBef>
              <a:spcAft>
                <a:spcPts val="0"/>
              </a:spcAft>
              <a:buNone/>
            </a:pPr>
            <a:r>
              <a:t/>
            </a:r>
            <a:endParaRPr sz="1500">
              <a:solidFill>
                <a:schemeClr val="dk1"/>
              </a:solidFill>
            </a:endParaRPr>
          </a:p>
          <a:p>
            <a:pPr indent="0" lvl="0" marL="0" marR="0" rtl="0" algn="l">
              <a:lnSpc>
                <a:spcPct val="80000"/>
              </a:lnSpc>
              <a:spcBef>
                <a:spcPts val="0"/>
              </a:spcBef>
              <a:spcAft>
                <a:spcPts val="0"/>
              </a:spcAft>
              <a:buNone/>
            </a:pPr>
            <a:r>
              <a:t/>
            </a:r>
            <a:endParaRPr sz="15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80000"/>
              </a:lnSpc>
              <a:spcBef>
                <a:spcPts val="0"/>
              </a:spcBef>
              <a:spcAft>
                <a:spcPts val="0"/>
              </a:spcAft>
              <a:buClr>
                <a:schemeClr val="dk1"/>
              </a:buClr>
              <a:buSzPts val="1100"/>
              <a:buFont typeface="Arial"/>
              <a:buNone/>
            </a:pPr>
            <a:r>
              <a:rPr lang="es"/>
              <a:t>Curious</a:t>
            </a:r>
            <a:r>
              <a:rPr lang="es" sz="1500"/>
              <a:t> </a:t>
            </a:r>
            <a:r>
              <a:rPr lang="es"/>
              <a:t>fact:</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marR="38100" rtl="0" algn="l">
              <a:lnSpc>
                <a:spcPct val="128571"/>
              </a:lnSpc>
              <a:spcBef>
                <a:spcPts val="0"/>
              </a:spcBef>
              <a:spcAft>
                <a:spcPts val="0"/>
              </a:spcAft>
              <a:buClr>
                <a:schemeClr val="dk1"/>
              </a:buClr>
              <a:buSzPts val="1100"/>
              <a:buFont typeface="Arial"/>
              <a:buNone/>
            </a:pPr>
            <a:r>
              <a:rPr lang="es" sz="1500">
                <a:solidFill>
                  <a:schemeClr val="dk1"/>
                </a:solidFill>
              </a:rPr>
              <a:t>They knew that the name of the entire clock was never Big Ben, that name is from the enormous bell inside and the true name of the tower was always Elizabeth Tower. It is so called because it was baptized on the occasion of Queen Elizabeth's jubilee.</a:t>
            </a:r>
            <a:endParaRPr/>
          </a:p>
        </p:txBody>
      </p:sp>
      <p:pic>
        <p:nvPicPr>
          <p:cNvPr id="68" name="Google Shape;68;p15"/>
          <p:cNvPicPr preferRelativeResize="0"/>
          <p:nvPr/>
        </p:nvPicPr>
        <p:blipFill>
          <a:blip r:embed="rId3">
            <a:alphaModFix/>
          </a:blip>
          <a:stretch>
            <a:fillRect/>
          </a:stretch>
        </p:blipFill>
        <p:spPr>
          <a:xfrm>
            <a:off x="2861700" y="2432275"/>
            <a:ext cx="3420576" cy="2285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