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2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088E50D-41ED-4B8E-AFAB-0BFDA3670FBE}" type="datetimeFigureOut">
              <a:rPr lang="es-MX" smtClean="0"/>
              <a:t>07/11/2023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595590E-5103-41E4-8A5F-C8505FBA2AD9}" type="slidenum">
              <a:rPr lang="es-MX" smtClean="0"/>
              <a:t>‹Nº›</a:t>
            </a:fld>
            <a:endParaRPr lang="es-MX"/>
          </a:p>
        </p:txBody>
      </p:sp>
    </p:spTree>
    <p:extLst>
      <p:ext uri="{BB962C8B-B14F-4D97-AF65-F5344CB8AC3E}">
        <p14:creationId xmlns:p14="http://schemas.microsoft.com/office/powerpoint/2010/main" val="51259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88E50D-41ED-4B8E-AFAB-0BFDA3670FBE}" type="datetimeFigureOut">
              <a:rPr lang="es-MX" smtClean="0"/>
              <a:t>07/11/2023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595590E-5103-41E4-8A5F-C8505FBA2AD9}" type="slidenum">
              <a:rPr lang="es-MX" smtClean="0"/>
              <a:t>‹Nº›</a:t>
            </a:fld>
            <a:endParaRPr lang="es-MX"/>
          </a:p>
        </p:txBody>
      </p:sp>
    </p:spTree>
    <p:extLst>
      <p:ext uri="{BB962C8B-B14F-4D97-AF65-F5344CB8AC3E}">
        <p14:creationId xmlns:p14="http://schemas.microsoft.com/office/powerpoint/2010/main" val="374908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88E50D-41ED-4B8E-AFAB-0BFDA3670FBE}" type="datetimeFigureOut">
              <a:rPr lang="es-MX" smtClean="0"/>
              <a:t>07/11/2023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595590E-5103-41E4-8A5F-C8505FBA2AD9}" type="slidenum">
              <a:rPr lang="es-MX" smtClean="0"/>
              <a:t>‹Nº›</a:t>
            </a:fld>
            <a:endParaRPr lang="es-MX"/>
          </a:p>
        </p:txBody>
      </p:sp>
    </p:spTree>
    <p:extLst>
      <p:ext uri="{BB962C8B-B14F-4D97-AF65-F5344CB8AC3E}">
        <p14:creationId xmlns:p14="http://schemas.microsoft.com/office/powerpoint/2010/main" val="2599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88E50D-41ED-4B8E-AFAB-0BFDA3670FBE}" type="datetimeFigureOut">
              <a:rPr lang="es-MX" smtClean="0"/>
              <a:t>07/11/2023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595590E-5103-41E4-8A5F-C8505FBA2AD9}" type="slidenum">
              <a:rPr lang="es-MX" smtClean="0"/>
              <a:t>‹Nº›</a:t>
            </a:fld>
            <a:endParaRPr lang="es-MX"/>
          </a:p>
        </p:txBody>
      </p:sp>
    </p:spTree>
    <p:extLst>
      <p:ext uri="{BB962C8B-B14F-4D97-AF65-F5344CB8AC3E}">
        <p14:creationId xmlns:p14="http://schemas.microsoft.com/office/powerpoint/2010/main" val="235424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88E50D-41ED-4B8E-AFAB-0BFDA3670FBE}" type="datetimeFigureOut">
              <a:rPr lang="es-MX" smtClean="0"/>
              <a:t>07/11/2023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595590E-5103-41E4-8A5F-C8505FBA2AD9}" type="slidenum">
              <a:rPr lang="es-MX" smtClean="0"/>
              <a:t>‹Nº›</a:t>
            </a:fld>
            <a:endParaRPr lang="es-MX"/>
          </a:p>
        </p:txBody>
      </p:sp>
    </p:spTree>
    <p:extLst>
      <p:ext uri="{BB962C8B-B14F-4D97-AF65-F5344CB8AC3E}">
        <p14:creationId xmlns:p14="http://schemas.microsoft.com/office/powerpoint/2010/main" val="136594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088E50D-41ED-4B8E-AFAB-0BFDA3670FBE}" type="datetimeFigureOut">
              <a:rPr lang="es-MX" smtClean="0"/>
              <a:t>07/11/2023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595590E-5103-41E4-8A5F-C8505FBA2AD9}" type="slidenum">
              <a:rPr lang="es-MX" smtClean="0"/>
              <a:t>‹Nº›</a:t>
            </a:fld>
            <a:endParaRPr lang="es-MX"/>
          </a:p>
        </p:txBody>
      </p:sp>
    </p:spTree>
    <p:extLst>
      <p:ext uri="{BB962C8B-B14F-4D97-AF65-F5344CB8AC3E}">
        <p14:creationId xmlns:p14="http://schemas.microsoft.com/office/powerpoint/2010/main" val="211741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088E50D-41ED-4B8E-AFAB-0BFDA3670FBE}" type="datetimeFigureOut">
              <a:rPr lang="es-MX" smtClean="0"/>
              <a:t>07/11/2023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595590E-5103-41E4-8A5F-C8505FBA2AD9}" type="slidenum">
              <a:rPr lang="es-MX" smtClean="0"/>
              <a:t>‹Nº›</a:t>
            </a:fld>
            <a:endParaRPr lang="es-MX"/>
          </a:p>
        </p:txBody>
      </p:sp>
    </p:spTree>
    <p:extLst>
      <p:ext uri="{BB962C8B-B14F-4D97-AF65-F5344CB8AC3E}">
        <p14:creationId xmlns:p14="http://schemas.microsoft.com/office/powerpoint/2010/main" val="304343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088E50D-41ED-4B8E-AFAB-0BFDA3670FBE}" type="datetimeFigureOut">
              <a:rPr lang="es-MX" smtClean="0"/>
              <a:t>07/11/2023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595590E-5103-41E4-8A5F-C8505FBA2AD9}" type="slidenum">
              <a:rPr lang="es-MX" smtClean="0"/>
              <a:t>‹Nº›</a:t>
            </a:fld>
            <a:endParaRPr lang="es-MX"/>
          </a:p>
        </p:txBody>
      </p:sp>
    </p:spTree>
    <p:extLst>
      <p:ext uri="{BB962C8B-B14F-4D97-AF65-F5344CB8AC3E}">
        <p14:creationId xmlns:p14="http://schemas.microsoft.com/office/powerpoint/2010/main" val="17244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88E50D-41ED-4B8E-AFAB-0BFDA3670FBE}" type="datetimeFigureOut">
              <a:rPr lang="es-MX" smtClean="0"/>
              <a:t>07/11/2023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595590E-5103-41E4-8A5F-C8505FBA2AD9}" type="slidenum">
              <a:rPr lang="es-MX" smtClean="0"/>
              <a:t>‹Nº›</a:t>
            </a:fld>
            <a:endParaRPr lang="es-MX"/>
          </a:p>
        </p:txBody>
      </p:sp>
    </p:spTree>
    <p:extLst>
      <p:ext uri="{BB962C8B-B14F-4D97-AF65-F5344CB8AC3E}">
        <p14:creationId xmlns:p14="http://schemas.microsoft.com/office/powerpoint/2010/main" val="226973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88E50D-41ED-4B8E-AFAB-0BFDA3670FBE}" type="datetimeFigureOut">
              <a:rPr lang="es-MX" smtClean="0"/>
              <a:t>07/11/2023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595590E-5103-41E4-8A5F-C8505FBA2AD9}" type="slidenum">
              <a:rPr lang="es-MX" smtClean="0"/>
              <a:t>‹Nº›</a:t>
            </a:fld>
            <a:endParaRPr lang="es-MX"/>
          </a:p>
        </p:txBody>
      </p:sp>
    </p:spTree>
    <p:extLst>
      <p:ext uri="{BB962C8B-B14F-4D97-AF65-F5344CB8AC3E}">
        <p14:creationId xmlns:p14="http://schemas.microsoft.com/office/powerpoint/2010/main" val="3474715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88E50D-41ED-4B8E-AFAB-0BFDA3670FBE}" type="datetimeFigureOut">
              <a:rPr lang="es-MX" smtClean="0"/>
              <a:t>07/11/2023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595590E-5103-41E4-8A5F-C8505FBA2AD9}" type="slidenum">
              <a:rPr lang="es-MX" smtClean="0"/>
              <a:t>‹Nº›</a:t>
            </a:fld>
            <a:endParaRPr lang="es-MX"/>
          </a:p>
        </p:txBody>
      </p:sp>
    </p:spTree>
    <p:extLst>
      <p:ext uri="{BB962C8B-B14F-4D97-AF65-F5344CB8AC3E}">
        <p14:creationId xmlns:p14="http://schemas.microsoft.com/office/powerpoint/2010/main" val="111833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8E50D-41ED-4B8E-AFAB-0BFDA3670FBE}" type="datetimeFigureOut">
              <a:rPr lang="es-MX" smtClean="0"/>
              <a:t>07/11/2023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5590E-5103-41E4-8A5F-C8505FBA2AD9}" type="slidenum">
              <a:rPr lang="es-MX" smtClean="0"/>
              <a:t>‹Nº›</a:t>
            </a:fld>
            <a:endParaRPr lang="es-MX"/>
          </a:p>
        </p:txBody>
      </p:sp>
    </p:spTree>
    <p:extLst>
      <p:ext uri="{BB962C8B-B14F-4D97-AF65-F5344CB8AC3E}">
        <p14:creationId xmlns:p14="http://schemas.microsoft.com/office/powerpoint/2010/main" val="427491460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dirty="0"/>
          </a:p>
        </p:txBody>
      </p:sp>
      <p:sp>
        <p:nvSpPr>
          <p:cNvPr id="6" name="5 Marcador de texto"/>
          <p:cNvSpPr>
            <a:spLocks noGrp="1"/>
          </p:cNvSpPr>
          <p:nvPr>
            <p:ph type="body" sz="half" idx="2"/>
          </p:nvPr>
        </p:nvSpPr>
        <p:spPr/>
        <p:txBody>
          <a:bodyPr>
            <a:noAutofit/>
          </a:bodyPr>
          <a:lstStyle/>
          <a:p>
            <a:pPr algn="ctr"/>
            <a:r>
              <a:rPr lang="es-MX" sz="13000" dirty="0" smtClean="0">
                <a:solidFill>
                  <a:schemeClr val="tx2">
                    <a:lumMod val="60000"/>
                    <a:lumOff val="40000"/>
                  </a:schemeClr>
                </a:solidFill>
              </a:rPr>
              <a:t>BIG   </a:t>
            </a:r>
            <a:r>
              <a:rPr lang="es-MX" sz="13000" dirty="0" smtClean="0">
                <a:solidFill>
                  <a:schemeClr val="tx2">
                    <a:lumMod val="60000"/>
                    <a:lumOff val="40000"/>
                  </a:schemeClr>
                </a:solidFill>
              </a:rPr>
              <a:t>BEN</a:t>
            </a:r>
            <a:endParaRPr lang="es-MX" sz="900" dirty="0" smtClean="0">
              <a:solidFill>
                <a:schemeClr val="tx2">
                  <a:lumMod val="60000"/>
                  <a:lumOff val="40000"/>
                </a:schemeClr>
              </a:solidFill>
            </a:endParaRPr>
          </a:p>
          <a:p>
            <a:pPr algn="ctr"/>
            <a:r>
              <a:rPr lang="es-MX" sz="800" dirty="0" smtClean="0">
                <a:solidFill>
                  <a:schemeClr val="tx2">
                    <a:lumMod val="60000"/>
                    <a:lumOff val="40000"/>
                  </a:schemeClr>
                </a:solidFill>
              </a:rPr>
              <a:t>ALUMNO: LUIS XAVIER SALMERON SOLORIO</a:t>
            </a:r>
          </a:p>
          <a:p>
            <a:pPr algn="ctr"/>
            <a:r>
              <a:rPr lang="es-MX" sz="800" dirty="0" smtClean="0">
                <a:solidFill>
                  <a:schemeClr val="tx2">
                    <a:lumMod val="60000"/>
                    <a:lumOff val="40000"/>
                  </a:schemeClr>
                </a:solidFill>
              </a:rPr>
              <a:t>4°A</a:t>
            </a:r>
          </a:p>
          <a:p>
            <a:pPr algn="ctr"/>
            <a:r>
              <a:rPr lang="es-MX" sz="800" dirty="0" smtClean="0">
                <a:solidFill>
                  <a:schemeClr val="tx2">
                    <a:lumMod val="60000"/>
                    <a:lumOff val="40000"/>
                  </a:schemeClr>
                </a:solidFill>
              </a:rPr>
              <a:t>TEACHER: VICTOR</a:t>
            </a:r>
            <a:endParaRPr lang="es-MX" sz="800" dirty="0">
              <a:solidFill>
                <a:schemeClr val="tx2">
                  <a:lumMod val="60000"/>
                  <a:lumOff val="40000"/>
                </a:schemeClr>
              </a:solidFill>
            </a:endParaRPr>
          </a:p>
        </p:txBody>
      </p:sp>
      <p:pic>
        <p:nvPicPr>
          <p:cNvPr id="1026" name="Picture 2" descr="d:\Usuarios\mgsolorio\AppData\Local\Microsoft\Windows\INetCache\IE\2KUW0N09\big-ben-london-night-photography-63561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79887" y="273050"/>
            <a:ext cx="3902075"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00545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8003232" cy="1162050"/>
          </a:xfrm>
        </p:spPr>
        <p:txBody>
          <a:bodyPr>
            <a:noAutofit/>
          </a:bodyPr>
          <a:lstStyle/>
          <a:p>
            <a:pPr algn="ctr"/>
            <a:r>
              <a:rPr lang="es-MX" sz="3600" dirty="0" smtClean="0">
                <a:solidFill>
                  <a:schemeClr val="tx2">
                    <a:lumMod val="60000"/>
                    <a:lumOff val="40000"/>
                  </a:schemeClr>
                </a:solidFill>
              </a:rPr>
              <a:t>BIG BEN</a:t>
            </a:r>
            <a:br>
              <a:rPr lang="es-MX" sz="3600" dirty="0" smtClean="0">
                <a:solidFill>
                  <a:schemeClr val="tx2">
                    <a:lumMod val="60000"/>
                    <a:lumOff val="40000"/>
                  </a:schemeClr>
                </a:solidFill>
              </a:rPr>
            </a:br>
            <a:endParaRPr lang="es-MX" sz="3600" dirty="0">
              <a:solidFill>
                <a:schemeClr val="tx2">
                  <a:lumMod val="60000"/>
                  <a:lumOff val="40000"/>
                </a:schemeClr>
              </a:solidFill>
            </a:endParaRPr>
          </a:p>
        </p:txBody>
      </p:sp>
      <p:sp>
        <p:nvSpPr>
          <p:cNvPr id="3" name="2 Marcador de contenido"/>
          <p:cNvSpPr>
            <a:spLocks noGrp="1"/>
          </p:cNvSpPr>
          <p:nvPr>
            <p:ph idx="1"/>
          </p:nvPr>
        </p:nvSpPr>
        <p:spPr/>
        <p:txBody>
          <a:bodyPr>
            <a:normAutofit/>
          </a:bodyPr>
          <a:lstStyle/>
          <a:p>
            <a:pPr marL="0" indent="0" algn="ctr">
              <a:buNone/>
            </a:pPr>
            <a:endParaRPr lang="en-US" sz="1400" dirty="0" smtClean="0"/>
          </a:p>
          <a:p>
            <a:pPr marL="0" indent="0" algn="ctr">
              <a:buNone/>
            </a:pPr>
            <a:endParaRPr lang="en-US" sz="1400" dirty="0"/>
          </a:p>
          <a:p>
            <a:pPr marL="0" indent="0" algn="ctr">
              <a:buNone/>
            </a:pPr>
            <a:endParaRPr lang="en-US" sz="1400" dirty="0" smtClean="0"/>
          </a:p>
          <a:p>
            <a:pPr marL="0" indent="0" algn="ctr">
              <a:buNone/>
            </a:pPr>
            <a:endParaRPr lang="en-US" sz="1400" dirty="0"/>
          </a:p>
          <a:p>
            <a:pPr marL="0" indent="0" algn="ctr">
              <a:buNone/>
            </a:pPr>
            <a:endParaRPr lang="en-US" sz="1400" dirty="0" smtClean="0"/>
          </a:p>
          <a:p>
            <a:pPr marL="0" indent="0" algn="ctr">
              <a:buNone/>
            </a:pPr>
            <a:endParaRPr lang="en-US" sz="1400" dirty="0"/>
          </a:p>
          <a:p>
            <a:pPr marL="0" indent="0" algn="ctr">
              <a:buNone/>
            </a:pPr>
            <a:endParaRPr lang="en-US" sz="1400" dirty="0" smtClean="0"/>
          </a:p>
          <a:p>
            <a:pPr marL="0" indent="0" algn="ctr">
              <a:buNone/>
            </a:pPr>
            <a:endParaRPr lang="en-US" sz="1400" dirty="0"/>
          </a:p>
          <a:p>
            <a:pPr marL="0" indent="0" algn="ctr">
              <a:buNone/>
            </a:pPr>
            <a:endParaRPr lang="en-US" sz="1400" dirty="0" smtClean="0"/>
          </a:p>
          <a:p>
            <a:pPr marL="0" indent="0" algn="ctr">
              <a:buNone/>
            </a:pPr>
            <a:r>
              <a:rPr lang="en-US" sz="1400" dirty="0" smtClean="0"/>
              <a:t>Is the most representative tower in the city of London and is home to one of the largest mechanical clocks in the world. Big Ben is the name by which the tower is known worldwide, but officially this name is due to the main bell , which weighs about 13.8 tons </a:t>
            </a:r>
            <a:r>
              <a:rPr lang="en-US" sz="1400" dirty="0" smtClean="0"/>
              <a:t>(The </a:t>
            </a:r>
            <a:r>
              <a:rPr lang="en-US" sz="1400" dirty="0" smtClean="0"/>
              <a:t>first one weighed 16 tons but broke and was replaced).</a:t>
            </a:r>
            <a:endParaRPr lang="es-MX" sz="1400" dirty="0"/>
          </a:p>
        </p:txBody>
      </p:sp>
      <p:sp>
        <p:nvSpPr>
          <p:cNvPr id="5" name="4 Marcador de texto"/>
          <p:cNvSpPr>
            <a:spLocks noGrp="1"/>
          </p:cNvSpPr>
          <p:nvPr>
            <p:ph type="body" sz="half" idx="2"/>
          </p:nvPr>
        </p:nvSpPr>
        <p:spPr/>
        <p:txBody>
          <a:bodyPr/>
          <a:lstStyle/>
          <a:p>
            <a:endParaRPr lang="es-MX" dirty="0"/>
          </a:p>
        </p:txBody>
      </p:sp>
      <p:pic>
        <p:nvPicPr>
          <p:cNvPr id="2050" name="Picture 2" descr="d:\Usuarios\mgsolorio\AppData\Local\Microsoft\Windows\INetCache\IE\S7DTGIC9\big-ben-and-parliame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84784"/>
            <a:ext cx="295232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592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construction</a:t>
            </a:r>
            <a:endParaRPr lang="es-MX" dirty="0"/>
          </a:p>
        </p:txBody>
      </p:sp>
      <p:sp>
        <p:nvSpPr>
          <p:cNvPr id="3" name="2 Marcador de contenido"/>
          <p:cNvSpPr>
            <a:spLocks noGrp="1"/>
          </p:cNvSpPr>
          <p:nvPr>
            <p:ph idx="1"/>
          </p:nvPr>
        </p:nvSpPr>
        <p:spPr/>
        <p:txBody>
          <a:bodyPr/>
          <a:lstStyle/>
          <a:p>
            <a:endParaRPr lang="es-MX"/>
          </a:p>
        </p:txBody>
      </p:sp>
      <p:sp>
        <p:nvSpPr>
          <p:cNvPr id="4" name="3 Marcador de texto"/>
          <p:cNvSpPr>
            <a:spLocks noGrp="1"/>
          </p:cNvSpPr>
          <p:nvPr>
            <p:ph type="body" sz="half" idx="2"/>
          </p:nvPr>
        </p:nvSpPr>
        <p:spPr/>
        <p:txBody>
          <a:bodyPr/>
          <a:lstStyle/>
          <a:p>
            <a:r>
              <a:rPr lang="en-US" dirty="0" smtClean="0"/>
              <a:t>The construction of Big Ben began in 1843 , after the great fire of London on October 16, 1834, which seriously affected the Palace of Westminster . Charles Barry was commissioned by the reconstruction project, which added the tower to the </a:t>
            </a:r>
            <a:r>
              <a:rPr lang="en-US" dirty="0"/>
              <a:t>P</a:t>
            </a:r>
            <a:r>
              <a:rPr lang="en-US" dirty="0" smtClean="0"/>
              <a:t>alace </a:t>
            </a:r>
            <a:r>
              <a:rPr lang="en-US" dirty="0" smtClean="0"/>
              <a:t>and designed it in a Victorian Gothic style .</a:t>
            </a:r>
            <a:endParaRPr lang="es-MX" dirty="0"/>
          </a:p>
        </p:txBody>
      </p:sp>
      <p:pic>
        <p:nvPicPr>
          <p:cNvPr id="3074" name="Picture 2" descr="d:\Usuarios\mgsolorio\AppData\Local\Microsoft\Windows\INetCache\IE\7PRYRFNE\westminster-palace-and-big-be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620688"/>
            <a:ext cx="4608072"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38405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1138138"/>
          </a:xfrm>
        </p:spPr>
        <p:txBody>
          <a:bodyPr/>
          <a:lstStyle/>
          <a:p>
            <a:r>
              <a:rPr lang="es-MX" dirty="0" smtClean="0"/>
              <a:t>HEIGHT</a:t>
            </a:r>
            <a:endParaRPr lang="es-MX" dirty="0"/>
          </a:p>
        </p:txBody>
      </p:sp>
      <p:pic>
        <p:nvPicPr>
          <p:cNvPr id="4098" name="Picture 2" descr="d:\Usuarios\mgsolorio\AppData\Local\Microsoft\Windows\INetCache\IE\DAWO3WTD\London_Big_Ben_Phone_box[1].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106657" y="0"/>
            <a:ext cx="4930686"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5 Marcador de contenido"/>
          <p:cNvSpPr>
            <a:spLocks noGrp="1"/>
          </p:cNvSpPr>
          <p:nvPr>
            <p:ph idx="1"/>
          </p:nvPr>
        </p:nvSpPr>
        <p:spPr/>
        <p:txBody>
          <a:bodyPr>
            <a:normAutofit/>
          </a:bodyPr>
          <a:lstStyle/>
          <a:p>
            <a:pPr marL="0" indent="0">
              <a:buNone/>
            </a:pPr>
            <a:endParaRPr lang="en-US" sz="1400" b="1" dirty="0" smtClean="0">
              <a:solidFill>
                <a:schemeClr val="accent2">
                  <a:lumMod val="75000"/>
                </a:schemeClr>
              </a:solidFill>
            </a:endParaRPr>
          </a:p>
          <a:p>
            <a:pPr marL="0" indent="0" algn="ctr">
              <a:buNone/>
            </a:pPr>
            <a:r>
              <a:rPr lang="en-US" b="1" dirty="0" smtClean="0">
                <a:solidFill>
                  <a:schemeClr val="accent2">
                    <a:lumMod val="75000"/>
                  </a:schemeClr>
                </a:solidFill>
              </a:rPr>
              <a:t>HEIGH</a:t>
            </a:r>
          </a:p>
          <a:p>
            <a:pPr marL="0" indent="0" algn="ctr">
              <a:buNone/>
            </a:pPr>
            <a:endParaRPr lang="en-US" b="1" dirty="0" smtClean="0">
              <a:solidFill>
                <a:schemeClr val="accent2">
                  <a:lumMod val="75000"/>
                </a:schemeClr>
              </a:solidFill>
            </a:endParaRPr>
          </a:p>
          <a:p>
            <a:pPr marL="0" indent="0">
              <a:buNone/>
            </a:pPr>
            <a:r>
              <a:rPr lang="en-US" sz="1400" b="1" dirty="0" smtClean="0">
                <a:solidFill>
                  <a:schemeClr val="accent2">
                    <a:lumMod val="75000"/>
                  </a:schemeClr>
                </a:solidFill>
              </a:rPr>
              <a:t>This monument has a height of 96.3 meters and sits on a base of 225 square meters. Each Big Ben clock face measures 7.5 meters and the hands are of great length; </a:t>
            </a:r>
            <a:r>
              <a:rPr lang="en-US" sz="1400" b="1" dirty="0">
                <a:solidFill>
                  <a:schemeClr val="accent2">
                    <a:lumMod val="75000"/>
                  </a:schemeClr>
                </a:solidFill>
              </a:rPr>
              <a:t>t</a:t>
            </a:r>
            <a:r>
              <a:rPr lang="en-US" sz="1400" b="1" dirty="0" smtClean="0">
                <a:solidFill>
                  <a:schemeClr val="accent2">
                    <a:lumMod val="75000"/>
                  </a:schemeClr>
                </a:solidFill>
              </a:rPr>
              <a:t>he </a:t>
            </a:r>
            <a:r>
              <a:rPr lang="en-US" sz="1400" b="1" dirty="0" smtClean="0">
                <a:solidFill>
                  <a:schemeClr val="accent2">
                    <a:lumMod val="75000"/>
                  </a:schemeClr>
                </a:solidFill>
              </a:rPr>
              <a:t>hour hand measures 2.7 meters long while the minute hand measures 4.3 meters. The numbers on the clock are not far behind with its 50 centimeters of height.</a:t>
            </a:r>
          </a:p>
          <a:p>
            <a:endParaRPr lang="en-US" sz="1400" dirty="0"/>
          </a:p>
          <a:p>
            <a:endParaRPr lang="es-MX" sz="1400" dirty="0"/>
          </a:p>
        </p:txBody>
      </p:sp>
    </p:spTree>
    <p:extLst>
      <p:ext uri="{BB962C8B-B14F-4D97-AF65-F5344CB8AC3E}">
        <p14:creationId xmlns:p14="http://schemas.microsoft.com/office/powerpoint/2010/main" val="1087113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RELIABILITY</a:t>
            </a:r>
            <a:endParaRPr lang="es-MX" dirty="0"/>
          </a:p>
        </p:txBody>
      </p:sp>
      <p:sp>
        <p:nvSpPr>
          <p:cNvPr id="3" name="2 Marcador de contenido"/>
          <p:cNvSpPr>
            <a:spLocks noGrp="1"/>
          </p:cNvSpPr>
          <p:nvPr>
            <p:ph idx="1"/>
          </p:nvPr>
        </p:nvSpPr>
        <p:spPr/>
        <p:txBody>
          <a:bodyPr>
            <a:normAutofit/>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pPr marL="0" indent="0">
              <a:buNone/>
            </a:pPr>
            <a:r>
              <a:rPr lang="en-US" sz="1400" dirty="0" smtClean="0"/>
              <a:t>The watch is known for its reliability , as it has rarely stopped working. Even after the bombings that London suffered during World War II , the watch has not seen its punctual reputation altered one bit.</a:t>
            </a:r>
            <a:endParaRPr lang="es-MX" sz="1400" dirty="0"/>
          </a:p>
        </p:txBody>
      </p:sp>
      <p:pic>
        <p:nvPicPr>
          <p:cNvPr id="5122" name="Picture 2" descr="d:\Usuarios\mgsolorio\AppData\Local\Microsoft\Windows\INetCache\IE\2KUW0N09\pexels-photo-4343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700808"/>
            <a:ext cx="4392488" cy="2304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320737"/>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213</TotalTime>
  <Words>242</Words>
  <Application>Microsoft Office PowerPoint</Application>
  <PresentationFormat>Presentación en pantalla (4:3)</PresentationFormat>
  <Paragraphs>34</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Presentación de PowerPoint</vt:lpstr>
      <vt:lpstr>BIG BEN </vt:lpstr>
      <vt:lpstr>construction</vt:lpstr>
      <vt:lpstr>HEIGHT</vt:lpstr>
      <vt:lpstr>RELIABILITY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Guadalupe Solorio Morillon</dc:creator>
  <cp:lastModifiedBy>Maria Guadalupe Solorio Morillon</cp:lastModifiedBy>
  <cp:revision>10</cp:revision>
  <dcterms:created xsi:type="dcterms:W3CDTF">2023-11-06T15:38:10Z</dcterms:created>
  <dcterms:modified xsi:type="dcterms:W3CDTF">2023-11-07T15:33:33Z</dcterms:modified>
</cp:coreProperties>
</file>